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67" r:id="rId19"/>
    <p:sldId id="266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A57E"/>
    <a:srgbClr val="3DC38F"/>
    <a:srgbClr val="279F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62" d="100"/>
          <a:sy n="62" d="100"/>
        </p:scale>
        <p:origin x="-4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4FC3-7362-6C4C-A2FA-1FEE352D2E57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0A3E-654D-0343-BE64-472B07C73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4FC3-7362-6C4C-A2FA-1FEE352D2E57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0A3E-654D-0343-BE64-472B07C73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4FC3-7362-6C4C-A2FA-1FEE352D2E57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0A3E-654D-0343-BE64-472B07C73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4FC3-7362-6C4C-A2FA-1FEE352D2E57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0A3E-654D-0343-BE64-472B07C73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4FC3-7362-6C4C-A2FA-1FEE352D2E57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0A3E-654D-0343-BE64-472B07C73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4FC3-7362-6C4C-A2FA-1FEE352D2E57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0A3E-654D-0343-BE64-472B07C73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4FC3-7362-6C4C-A2FA-1FEE352D2E57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0A3E-654D-0343-BE64-472B07C73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4FC3-7362-6C4C-A2FA-1FEE352D2E57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0A3E-654D-0343-BE64-472B07C73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4FC3-7362-6C4C-A2FA-1FEE352D2E57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0A3E-654D-0343-BE64-472B07C73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4FC3-7362-6C4C-A2FA-1FEE352D2E57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0A3E-654D-0343-BE64-472B07C73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4FC3-7362-6C4C-A2FA-1FEE352D2E57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0A3E-654D-0343-BE64-472B07C73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C4FC3-7362-6C4C-A2FA-1FEE352D2E57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D0A3E-654D-0343-BE64-472B07C73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8001000" cy="1523999"/>
          </a:xfrm>
        </p:spPr>
        <p:txBody>
          <a:bodyPr/>
          <a:lstStyle/>
          <a:p>
            <a:r>
              <a:rPr lang="el-GR" dirty="0" smtClean="0">
                <a:solidFill>
                  <a:srgbClr val="279F6D"/>
                </a:solidFill>
              </a:rPr>
              <a:t>ΤΑ ΦΥΤΑ ΤΗΣ ΚΡΗΤΗΣ</a:t>
            </a:r>
            <a:endParaRPr lang="en-US" dirty="0">
              <a:solidFill>
                <a:srgbClr val="279F6D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209800"/>
            <a:ext cx="7620000" cy="41910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Μέσα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απ</a:t>
            </a:r>
            <a:r>
              <a:rPr lang="en-US" dirty="0">
                <a:solidFill>
                  <a:srgbClr val="FFFF00"/>
                </a:solidFill>
              </a:rPr>
              <a:t>'  </a:t>
            </a:r>
            <a:r>
              <a:rPr lang="en-US" dirty="0" err="1">
                <a:solidFill>
                  <a:srgbClr val="FFFF00"/>
                </a:solidFill>
              </a:rPr>
              <a:t>αυτή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τη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σελίδα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γίνεται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μια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προσπάθεια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προσέγγισης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μερικών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από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τα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πιο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γνωστά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βότανα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και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αρωματικά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φυτά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της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Κρήτης</a:t>
            </a:r>
            <a:r>
              <a:rPr lang="en-US" dirty="0">
                <a:solidFill>
                  <a:srgbClr val="FFFF00"/>
                </a:solidFill>
              </a:rPr>
              <a:t>. </a:t>
            </a:r>
            <a:r>
              <a:rPr lang="en-US" dirty="0" err="1">
                <a:solidFill>
                  <a:srgbClr val="FFFF00"/>
                </a:solidFill>
              </a:rPr>
              <a:t>Η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αναφορά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μας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σ</a:t>
            </a:r>
            <a:r>
              <a:rPr lang="en-US" dirty="0">
                <a:solidFill>
                  <a:srgbClr val="FFFF00"/>
                </a:solidFill>
              </a:rPr>
              <a:t>' </a:t>
            </a:r>
            <a:r>
              <a:rPr lang="en-US" dirty="0" err="1">
                <a:solidFill>
                  <a:srgbClr val="FFFF00"/>
                </a:solidFill>
              </a:rPr>
              <a:t>αυτά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δεν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είναι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επιστημονική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και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δεν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φιλοδοξεί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να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εξαντλήσει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το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θέμα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της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χρησιμότητας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και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χρήσης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των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βοτάνων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μέσα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από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αυτή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τη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σελίδα</a:t>
            </a:r>
            <a:r>
              <a:rPr lang="en-US" dirty="0">
                <a:solidFill>
                  <a:srgbClr val="FFFF00"/>
                </a:solidFill>
              </a:rPr>
              <a:t>. </a:t>
            </a:r>
            <a:r>
              <a:rPr lang="en-US" dirty="0" err="1">
                <a:solidFill>
                  <a:srgbClr val="FFFF00"/>
                </a:solidFill>
              </a:rPr>
              <a:t>Στόχος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μας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είναι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να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δημιουργήσουμε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το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ερέθισμα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στον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αναγνώστη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να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ψάξει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να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γνωρίσει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και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να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εκμεταλλευθεί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σωστά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τις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χρήσιμες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ιδιότητες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των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φυτών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αυτών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τόσο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στην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μαγειρική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όσο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και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στην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αντιμετώπιση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ήπιων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προβλημάτων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υγείας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Τέλος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να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ξέρουμε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πως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πλύσιμο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των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φυτών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φύλλων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και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λουλουδιών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καθυστερεί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την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ξήρανση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ενώ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ευνοεί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σάπισμα</a:t>
            </a:r>
            <a:r>
              <a:rPr lang="en-US" dirty="0" smtClean="0">
                <a:solidFill>
                  <a:srgbClr val="FFFF00"/>
                </a:solidFill>
              </a:rPr>
              <a:t>. </a:t>
            </a:r>
            <a:r>
              <a:rPr lang="en-US" dirty="0" err="1" smtClean="0">
                <a:solidFill>
                  <a:srgbClr val="FFFF00"/>
                </a:solidFill>
              </a:rPr>
              <a:t>Αφού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κόψουμε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γρήγορα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και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χωρίς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να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ζουλάμε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τα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πλένουμε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με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χλιαρό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νερό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τα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στραγγίζουμε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και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δένουμε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σε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ματσάκια</a:t>
            </a:r>
            <a:r>
              <a:rPr lang="en-US" dirty="0" smtClean="0">
                <a:solidFill>
                  <a:srgbClr val="FFFF00"/>
                </a:solidFill>
              </a:rPr>
              <a:t> (</a:t>
            </a:r>
            <a:r>
              <a:rPr lang="en-US" dirty="0" err="1" smtClean="0">
                <a:solidFill>
                  <a:srgbClr val="FFFF00"/>
                </a:solidFill>
              </a:rPr>
              <a:t>όχι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σφιχτά</a:t>
            </a:r>
            <a:r>
              <a:rPr lang="en-US" dirty="0" smtClean="0">
                <a:solidFill>
                  <a:srgbClr val="FFFF00"/>
                </a:solidFill>
              </a:rPr>
              <a:t>), </a:t>
            </a:r>
            <a:r>
              <a:rPr lang="en-US" dirty="0" err="1" smtClean="0">
                <a:solidFill>
                  <a:srgbClr val="FFFF00"/>
                </a:solidFill>
              </a:rPr>
              <a:t>που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κρεμάμε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σε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σκιερό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μέρος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για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να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ξεραθούν</a:t>
            </a:r>
            <a:r>
              <a:rPr lang="en-US" dirty="0" smtClean="0">
                <a:solidFill>
                  <a:srgbClr val="FFFF00"/>
                </a:solidFill>
              </a:rPr>
              <a:t>. </a:t>
            </a:r>
            <a:r>
              <a:rPr lang="en-US" dirty="0" err="1" smtClean="0">
                <a:solidFill>
                  <a:srgbClr val="FFFF00"/>
                </a:solidFill>
              </a:rPr>
              <a:t>Προσοχή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στο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χαμομήλι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που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δεν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πρέπει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να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πλένεται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ποτέ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φροντίζουμε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μόνο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να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μην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προέρχεται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από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πολυσύχναστο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μέρος.Το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μάζεμα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των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βολβών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γίνεται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το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φθινόπωρο</a:t>
            </a:r>
            <a:r>
              <a:rPr lang="en-US" b="1" dirty="0" smtClean="0">
                <a:solidFill>
                  <a:srgbClr val="FFFF00"/>
                </a:solidFill>
              </a:rPr>
              <a:t>, </a:t>
            </a:r>
            <a:r>
              <a:rPr lang="en-US" b="1" dirty="0" err="1" smtClean="0">
                <a:solidFill>
                  <a:srgbClr val="FFFF00"/>
                </a:solidFill>
              </a:rPr>
              <a:t>των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μπουμπουκιών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την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άνοιξη</a:t>
            </a:r>
            <a:r>
              <a:rPr lang="en-US" b="1" dirty="0" smtClean="0">
                <a:solidFill>
                  <a:srgbClr val="FFFF00"/>
                </a:solidFill>
              </a:rPr>
              <a:t>, </a:t>
            </a:r>
            <a:r>
              <a:rPr lang="en-US" b="1" dirty="0" err="1" smtClean="0">
                <a:solidFill>
                  <a:srgbClr val="FFFF00"/>
                </a:solidFill>
              </a:rPr>
              <a:t>των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σαρκωδών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καρπών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στην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πλήρη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ωρίμανσή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τους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ή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λίγο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μετά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και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των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ξερών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καρπών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πριν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να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ξεραθούν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στο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φυτό</a:t>
            </a:r>
            <a:r>
              <a:rPr lang="en-US" b="1" dirty="0" smtClean="0">
                <a:solidFill>
                  <a:srgbClr val="FFFF00"/>
                </a:solidFill>
              </a:rPr>
              <a:t>. 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ΕΝΔΗΜΙΚΑ ΦΥΤΑ </a:t>
            </a:r>
            <a:endParaRPr lang="en-US" dirty="0"/>
          </a:p>
        </p:txBody>
      </p:sp>
      <p:pic>
        <p:nvPicPr>
          <p:cNvPr id="4" name="Content Placeholder 3" descr="images-6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0" y="1981200"/>
            <a:ext cx="5791200" cy="3082131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-8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400" y="762000"/>
            <a:ext cx="6019800" cy="5510425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-7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609600"/>
            <a:ext cx="3048000" cy="5105400"/>
          </a:xfrm>
        </p:spPr>
      </p:pic>
      <p:pic>
        <p:nvPicPr>
          <p:cNvPr id="5" name="Picture 4" descr="DownloadedFile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609600"/>
            <a:ext cx="4572000" cy="51054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ownloadedFile-3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914400"/>
            <a:ext cx="3289300" cy="4724400"/>
          </a:xfrm>
        </p:spPr>
      </p:pic>
      <p:pic>
        <p:nvPicPr>
          <p:cNvPr id="5" name="Picture 4" descr="images-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3429000"/>
            <a:ext cx="4648200" cy="2667000"/>
          </a:xfrm>
          <a:prstGeom prst="rect">
            <a:avLst/>
          </a:prstGeom>
        </p:spPr>
      </p:pic>
      <p:pic>
        <p:nvPicPr>
          <p:cNvPr id="6" name="Picture 5" descr="images-2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8600" y="457200"/>
            <a:ext cx="4648200" cy="25146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ownloadedFile-2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914400"/>
            <a:ext cx="4343400" cy="3962400"/>
          </a:xfrm>
        </p:spPr>
      </p:pic>
      <p:pic>
        <p:nvPicPr>
          <p:cNvPr id="5" name="Picture 4" descr="images-5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914400"/>
            <a:ext cx="3505200" cy="39624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-1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219200"/>
            <a:ext cx="6248400" cy="411480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DownloadedFile-1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143000"/>
            <a:ext cx="3962400" cy="4724400"/>
          </a:xfrm>
        </p:spPr>
      </p:pic>
      <p:pic>
        <p:nvPicPr>
          <p:cNvPr id="10" name="Picture 9" descr="images-3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1143000"/>
            <a:ext cx="3505200" cy="47244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ΚΕΔΡΟΔΑΣΟΣ</a:t>
            </a:r>
            <a:endParaRPr lang="en-US" dirty="0"/>
          </a:p>
        </p:txBody>
      </p:sp>
      <p:pic>
        <p:nvPicPr>
          <p:cNvPr id="4" name="Content Placeholder 3" descr="images-4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676400"/>
            <a:ext cx="2667000" cy="1828800"/>
          </a:xfrm>
        </p:spPr>
      </p:pic>
      <p:pic>
        <p:nvPicPr>
          <p:cNvPr id="5" name="Picture 4" descr="images-10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4038600"/>
            <a:ext cx="2286000" cy="2540000"/>
          </a:xfrm>
          <a:prstGeom prst="rect">
            <a:avLst/>
          </a:prstGeom>
        </p:spPr>
      </p:pic>
      <p:pic>
        <p:nvPicPr>
          <p:cNvPr id="6" name="Picture 5" descr="images-9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4953000"/>
            <a:ext cx="3149600" cy="1625600"/>
          </a:xfrm>
          <a:prstGeom prst="rect">
            <a:avLst/>
          </a:prstGeom>
        </p:spPr>
      </p:pic>
      <p:pic>
        <p:nvPicPr>
          <p:cNvPr id="7" name="Picture 6" descr="images-9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4200" y="1676400"/>
            <a:ext cx="2057400" cy="1828800"/>
          </a:xfrm>
          <a:prstGeom prst="rect">
            <a:avLst/>
          </a:prstGeom>
        </p:spPr>
      </p:pic>
      <p:pic>
        <p:nvPicPr>
          <p:cNvPr id="8" name="Picture 7" descr="images-11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3600" y="2057400"/>
            <a:ext cx="2336800" cy="1651000"/>
          </a:xfrm>
          <a:prstGeom prst="rect">
            <a:avLst/>
          </a:prstGeom>
        </p:spPr>
      </p:pic>
      <p:pic>
        <p:nvPicPr>
          <p:cNvPr id="9" name="Picture 8" descr="_9_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600" y="4254500"/>
            <a:ext cx="2540000" cy="19812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948A54"/>
                </a:solidFill>
              </a:rPr>
              <a:t>ΤΕΛΟΣ</a:t>
            </a:r>
            <a:endParaRPr lang="en-US" dirty="0">
              <a:solidFill>
                <a:srgbClr val="948A5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ΚΩΣΤΑΣ ΣΤΥΛΙΑΝΑΚΗΣ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Οι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πληροφορίες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που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δίδονται</a:t>
            </a:r>
            <a:r>
              <a:rPr lang="en-US" dirty="0">
                <a:solidFill>
                  <a:srgbClr val="FFFF00"/>
                </a:solidFill>
              </a:rPr>
              <a:t>  </a:t>
            </a:r>
            <a:r>
              <a:rPr lang="en-US" dirty="0" err="1">
                <a:solidFill>
                  <a:srgbClr val="FFFF00"/>
                </a:solidFill>
              </a:rPr>
              <a:t>για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τα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βότανα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έχουν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αντληθεί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από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βιβλία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και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συγγράμματα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βοτανολογίας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η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δε</a:t>
            </a:r>
            <a:r>
              <a:rPr lang="en-US" dirty="0">
                <a:solidFill>
                  <a:srgbClr val="FFFF00"/>
                </a:solidFill>
              </a:rPr>
              <a:t>  </a:t>
            </a:r>
            <a:r>
              <a:rPr lang="en-US" dirty="0" err="1">
                <a:solidFill>
                  <a:srgbClr val="FFFF00"/>
                </a:solidFill>
              </a:rPr>
              <a:t>αναφορά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στις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ιδιότητες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των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είναι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καθαρά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ενδεικτική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και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δεν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αποτελεί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σε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καμία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περίπτωση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ιατρική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συμβουλή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ή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συνταγή</a:t>
            </a:r>
            <a:r>
              <a:rPr lang="en-US" dirty="0">
                <a:solidFill>
                  <a:srgbClr val="FFFF00"/>
                </a:solidFill>
              </a:rPr>
              <a:t>.  </a:t>
            </a:r>
            <a:r>
              <a:rPr lang="en-US" dirty="0" err="1">
                <a:solidFill>
                  <a:srgbClr val="FFFF00"/>
                </a:solidFill>
              </a:rPr>
              <a:t>Ο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χρήστης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αυτών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πρέπει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να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έχει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υπόψη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ότι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τα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βότανα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δεν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αποτελούν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πανάκεια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ούτε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μπορούν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να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θεραπεύσουν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όλες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τις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αρρώστιες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και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δεν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μπορούν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να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αντικαταστήσουν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ολοσχερώς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τα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κλασικά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φάρμακα</a:t>
            </a:r>
            <a:r>
              <a:rPr lang="en-US" dirty="0">
                <a:solidFill>
                  <a:srgbClr val="FFFF00"/>
                </a:solidFill>
              </a:rPr>
              <a:t>. </a:t>
            </a:r>
            <a:r>
              <a:rPr lang="en-US" dirty="0" err="1">
                <a:solidFill>
                  <a:srgbClr val="FFFF00"/>
                </a:solidFill>
              </a:rPr>
              <a:t>Η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χρήση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τους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πρέπει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να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γίνεται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με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μέτρο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ή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κατόπιν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ιατρικής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συμβουλής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αφού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αλόγιστη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χρήση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μπορεί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να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επιφέρει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αντίθετα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αποτελέσματα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για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την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υγεία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μας</a:t>
            </a:r>
            <a:r>
              <a:rPr lang="en-US" dirty="0">
                <a:solidFill>
                  <a:srgbClr val="FFFF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279F6D"/>
                </a:solidFill>
              </a:rPr>
              <a:t>ΒΑΣΙΛΙΚΟΣ</a:t>
            </a:r>
            <a:endParaRPr lang="en-US" dirty="0">
              <a:solidFill>
                <a:srgbClr val="279F6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FF00"/>
                </a:solidFill>
              </a:rPr>
              <a:t>Το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όνομά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του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προέρχεται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από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την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Ελληνική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λέξη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βασιλιάς</a:t>
            </a:r>
            <a:r>
              <a:rPr lang="en-US" dirty="0">
                <a:solidFill>
                  <a:srgbClr val="FFFF00"/>
                </a:solidFill>
              </a:rPr>
              <a:t>. </a:t>
            </a:r>
            <a:r>
              <a:rPr lang="en-US" dirty="0" err="1">
                <a:solidFill>
                  <a:srgbClr val="FFFF00"/>
                </a:solidFill>
              </a:rPr>
              <a:t>Χρησιμοποιείται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στην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μαγειρική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για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αρωματισμό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σαλτσών</a:t>
            </a:r>
            <a:r>
              <a:rPr lang="en-US" dirty="0">
                <a:solidFill>
                  <a:srgbClr val="FFFF00"/>
                </a:solidFill>
              </a:rPr>
              <a:t>. </a:t>
            </a:r>
            <a:r>
              <a:rPr lang="en-US" dirty="0" err="1">
                <a:solidFill>
                  <a:srgbClr val="FFFF00"/>
                </a:solidFill>
              </a:rPr>
              <a:t>Το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εκχύλισμα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του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βασιλικού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προλαμβάνει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τις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άφτρες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τους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πονοκεφάλους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βοηθά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στην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πέψη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και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καταπραΰνει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νεύρα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και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σπασμούς</a:t>
            </a:r>
            <a:r>
              <a:rPr lang="en-US" dirty="0">
                <a:solidFill>
                  <a:srgbClr val="FFFF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1AA57E"/>
                </a:solidFill>
              </a:rPr>
              <a:t>ΕΝΔΗΜΙΚΆ ΦΥΤΆ</a:t>
            </a:r>
            <a:endParaRPr lang="en-US" dirty="0">
              <a:solidFill>
                <a:srgbClr val="1AA57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Autofit/>
          </a:bodyPr>
          <a:lstStyle/>
          <a:p>
            <a:r>
              <a:rPr lang="en-US" sz="1800" dirty="0" smtClean="0"/>
              <a:t> 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Η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Κρήτη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αποτελεί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το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χλωριδικό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σταυροδρόμι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της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Ανατολικής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Μεσογείου</a:t>
            </a:r>
            <a:r>
              <a:rPr lang="en-US" sz="1800" dirty="0" smtClean="0">
                <a:solidFill>
                  <a:srgbClr val="FFFF00"/>
                </a:solidFill>
              </a:rPr>
              <a:t>. </a:t>
            </a:r>
            <a:r>
              <a:rPr lang="en-US" sz="1800" dirty="0" err="1" smtClean="0">
                <a:solidFill>
                  <a:srgbClr val="FFFF00"/>
                </a:solidFill>
              </a:rPr>
              <a:t>Η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χλωρίδα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της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δεν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έχει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μεταβληθεί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σημαντικά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στο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πέρασμα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των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αιώνων</a:t>
            </a:r>
            <a:r>
              <a:rPr lang="en-US" sz="1800" dirty="0" smtClean="0">
                <a:solidFill>
                  <a:srgbClr val="FFFF00"/>
                </a:solidFill>
              </a:rPr>
              <a:t>. </a:t>
            </a:r>
            <a:r>
              <a:rPr lang="en-US" sz="1800" dirty="0" err="1" smtClean="0">
                <a:solidFill>
                  <a:srgbClr val="FFFF00"/>
                </a:solidFill>
              </a:rPr>
              <a:t>Μέχρι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σήμερα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έχουν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βρεθεί</a:t>
            </a:r>
            <a:r>
              <a:rPr lang="en-US" sz="1800" dirty="0" smtClean="0">
                <a:solidFill>
                  <a:srgbClr val="FFFF00"/>
                </a:solidFill>
              </a:rPr>
              <a:t> 1800 </a:t>
            </a:r>
            <a:r>
              <a:rPr lang="en-US" sz="1800" dirty="0" err="1" smtClean="0">
                <a:solidFill>
                  <a:srgbClr val="FFFF00"/>
                </a:solidFill>
              </a:rPr>
              <a:t>είδη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και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υποείδη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φυτών</a:t>
            </a:r>
            <a:r>
              <a:rPr lang="en-US" sz="1800" dirty="0" smtClean="0">
                <a:solidFill>
                  <a:srgbClr val="FFFF00"/>
                </a:solidFill>
              </a:rPr>
              <a:t>, </a:t>
            </a:r>
            <a:r>
              <a:rPr lang="en-US" sz="1800" dirty="0" err="1" smtClean="0">
                <a:solidFill>
                  <a:srgbClr val="FFFF00"/>
                </a:solidFill>
              </a:rPr>
              <a:t>αριθμός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ιδιαίτερα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μεγάλος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σχετικά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με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τη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μικρή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έκταση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του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νησιού</a:t>
            </a:r>
            <a:r>
              <a:rPr lang="en-US" sz="1800" dirty="0" smtClean="0">
                <a:solidFill>
                  <a:srgbClr val="FFFF00"/>
                </a:solidFill>
              </a:rPr>
              <a:t>. </a:t>
            </a:r>
            <a:r>
              <a:rPr lang="en-US" sz="1800" dirty="0" err="1" smtClean="0">
                <a:solidFill>
                  <a:srgbClr val="FFFF00"/>
                </a:solidFill>
              </a:rPr>
              <a:t>Στην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Ευρώπη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αναλογούν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δυόμισι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είδη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φυτών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ανά</a:t>
            </a:r>
            <a:r>
              <a:rPr lang="en-US" sz="1800" dirty="0" smtClean="0">
                <a:solidFill>
                  <a:srgbClr val="FFFF00"/>
                </a:solidFill>
              </a:rPr>
              <a:t> 1.000 </a:t>
            </a:r>
            <a:r>
              <a:rPr lang="en-US" sz="1800" dirty="0" err="1" smtClean="0">
                <a:solidFill>
                  <a:srgbClr val="FFFF00"/>
                </a:solidFill>
              </a:rPr>
              <a:t>τ.χ</a:t>
            </a:r>
            <a:r>
              <a:rPr lang="en-US" sz="1800" dirty="0" smtClean="0">
                <a:solidFill>
                  <a:srgbClr val="FFFF00"/>
                </a:solidFill>
              </a:rPr>
              <a:t>., </a:t>
            </a:r>
            <a:r>
              <a:rPr lang="en-US" sz="1800" dirty="0" err="1" smtClean="0">
                <a:solidFill>
                  <a:srgbClr val="FFFF00"/>
                </a:solidFill>
              </a:rPr>
              <a:t>στην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Ελλάδα</a:t>
            </a:r>
            <a:r>
              <a:rPr lang="en-US" sz="1800" dirty="0" smtClean="0">
                <a:solidFill>
                  <a:srgbClr val="FFFF00"/>
                </a:solidFill>
              </a:rPr>
              <a:t> 42 </a:t>
            </a:r>
            <a:r>
              <a:rPr lang="en-US" sz="1800" dirty="0" err="1" smtClean="0">
                <a:solidFill>
                  <a:srgbClr val="FFFF00"/>
                </a:solidFill>
              </a:rPr>
              <a:t>και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στην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Κρήτη</a:t>
            </a:r>
            <a:r>
              <a:rPr lang="en-US" sz="1800" dirty="0" smtClean="0">
                <a:solidFill>
                  <a:srgbClr val="FFFF00"/>
                </a:solidFill>
              </a:rPr>
              <a:t> 210. </a:t>
            </a:r>
            <a:r>
              <a:rPr lang="en-US" sz="1800" dirty="0" err="1" smtClean="0">
                <a:solidFill>
                  <a:srgbClr val="FFFF00"/>
                </a:solidFill>
              </a:rPr>
              <a:t>Απ</a:t>
            </a:r>
            <a:r>
              <a:rPr lang="en-US" sz="1800" dirty="0" smtClean="0">
                <a:solidFill>
                  <a:srgbClr val="FFFF00"/>
                </a:solidFill>
              </a:rPr>
              <a:t>' </a:t>
            </a:r>
            <a:r>
              <a:rPr lang="en-US" sz="1800" dirty="0" err="1" smtClean="0">
                <a:solidFill>
                  <a:srgbClr val="FFFF00"/>
                </a:solidFill>
              </a:rPr>
              <a:t>αυτά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τα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φυτά</a:t>
            </a:r>
            <a:r>
              <a:rPr lang="en-US" sz="1800" dirty="0" smtClean="0">
                <a:solidFill>
                  <a:srgbClr val="FFFF00"/>
                </a:solidFill>
              </a:rPr>
              <a:t> 192 </a:t>
            </a:r>
            <a:r>
              <a:rPr lang="en-US" sz="1800" dirty="0" err="1" smtClean="0">
                <a:solidFill>
                  <a:srgbClr val="FFFF00"/>
                </a:solidFill>
              </a:rPr>
              <a:t>είναι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ενδημικά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είδη</a:t>
            </a:r>
            <a:r>
              <a:rPr lang="en-US" sz="1800" dirty="0" smtClean="0">
                <a:solidFill>
                  <a:srgbClr val="FFFF00"/>
                </a:solidFill>
              </a:rPr>
              <a:t>, </a:t>
            </a:r>
            <a:r>
              <a:rPr lang="en-US" sz="1800" dirty="0" err="1" smtClean="0">
                <a:solidFill>
                  <a:srgbClr val="FFFF00"/>
                </a:solidFill>
              </a:rPr>
              <a:t>δηλαδή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φυτά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που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δεν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υπάρχουν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σε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κανένα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άλλο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μέρος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της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γης</a:t>
            </a:r>
            <a:r>
              <a:rPr lang="en-US" sz="1800" dirty="0" smtClean="0">
                <a:solidFill>
                  <a:srgbClr val="FFFF00"/>
                </a:solidFill>
              </a:rPr>
              <a:t>. </a:t>
            </a:r>
            <a:r>
              <a:rPr lang="en-US" sz="1800" dirty="0" err="1" smtClean="0">
                <a:solidFill>
                  <a:srgbClr val="FFFF00"/>
                </a:solidFill>
              </a:rPr>
              <a:t>Ο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πλούτος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της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χλωρίδας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της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Κρήτης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γίνεται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περισσότερο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αντιληπτός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αν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σκεφτούμε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ότι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σε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μια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έκταση</a:t>
            </a:r>
            <a:r>
              <a:rPr lang="en-US" sz="1800" dirty="0" smtClean="0">
                <a:solidFill>
                  <a:srgbClr val="FFFF00"/>
                </a:solidFill>
              </a:rPr>
              <a:t> 8.306 </a:t>
            </a:r>
            <a:r>
              <a:rPr lang="en-US" sz="1800" dirty="0" err="1" smtClean="0">
                <a:solidFill>
                  <a:srgbClr val="FFFF00"/>
                </a:solidFill>
              </a:rPr>
              <a:t>τ</a:t>
            </a:r>
            <a:r>
              <a:rPr lang="en-US" sz="1800" dirty="0" smtClean="0">
                <a:solidFill>
                  <a:srgbClr val="FFFF00"/>
                </a:solidFill>
              </a:rPr>
              <a:t>. </a:t>
            </a:r>
            <a:r>
              <a:rPr lang="en-US" sz="1800" dirty="0" err="1" smtClean="0">
                <a:solidFill>
                  <a:srgbClr val="FFFF00"/>
                </a:solidFill>
              </a:rPr>
              <a:t>χλμ</a:t>
            </a:r>
            <a:r>
              <a:rPr lang="en-US" sz="1800" dirty="0" smtClean="0">
                <a:solidFill>
                  <a:srgbClr val="FFFF00"/>
                </a:solidFill>
              </a:rPr>
              <a:t>., </a:t>
            </a:r>
            <a:r>
              <a:rPr lang="en-US" sz="1800" dirty="0" err="1" smtClean="0">
                <a:solidFill>
                  <a:srgbClr val="FFFF00"/>
                </a:solidFill>
              </a:rPr>
              <a:t>που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αντιπροσωπεύει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περίπου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το</a:t>
            </a:r>
            <a:r>
              <a:rPr lang="en-US" sz="1800" dirty="0" smtClean="0">
                <a:solidFill>
                  <a:srgbClr val="FFFF00"/>
                </a:solidFill>
              </a:rPr>
              <a:t> 6% </a:t>
            </a:r>
            <a:r>
              <a:rPr lang="en-US" sz="1800" dirty="0" err="1" smtClean="0">
                <a:solidFill>
                  <a:srgbClr val="FFFF00"/>
                </a:solidFill>
              </a:rPr>
              <a:t>της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συνολικής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έκτασης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της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Ελλάδας</a:t>
            </a:r>
            <a:r>
              <a:rPr lang="en-US" sz="1800" dirty="0" smtClean="0">
                <a:solidFill>
                  <a:srgbClr val="FFFF00"/>
                </a:solidFill>
              </a:rPr>
              <a:t>, </a:t>
            </a:r>
            <a:r>
              <a:rPr lang="en-US" sz="1800" dirty="0" err="1" smtClean="0">
                <a:solidFill>
                  <a:srgbClr val="FFFF00"/>
                </a:solidFill>
              </a:rPr>
              <a:t>απαντάται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το</a:t>
            </a:r>
            <a:r>
              <a:rPr lang="en-US" sz="1800" dirty="0" smtClean="0">
                <a:solidFill>
                  <a:srgbClr val="FFFF00"/>
                </a:solidFill>
              </a:rPr>
              <a:t> 28% </a:t>
            </a:r>
            <a:r>
              <a:rPr lang="en-US" sz="1800" dirty="0" err="1" smtClean="0">
                <a:solidFill>
                  <a:srgbClr val="FFFF00"/>
                </a:solidFill>
              </a:rPr>
              <a:t>περίπου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του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συνόλου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των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γνωστών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φυτών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της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ελληνικής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χλωρίδας</a:t>
            </a:r>
            <a:r>
              <a:rPr lang="en-US" sz="1800" dirty="0" smtClean="0">
                <a:solidFill>
                  <a:srgbClr val="FFFF00"/>
                </a:solidFill>
              </a:rPr>
              <a:t>. </a:t>
            </a:r>
            <a:r>
              <a:rPr lang="en-US" sz="1800" dirty="0" err="1" smtClean="0">
                <a:solidFill>
                  <a:srgbClr val="FFFF00"/>
                </a:solidFill>
              </a:rPr>
              <a:t>Τα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τελευταία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χρόνια</a:t>
            </a:r>
            <a:r>
              <a:rPr lang="en-US" sz="1800" dirty="0" smtClean="0">
                <a:solidFill>
                  <a:srgbClr val="FFFF00"/>
                </a:solidFill>
              </a:rPr>
              <a:t>, </a:t>
            </a:r>
            <a:r>
              <a:rPr lang="en-US" sz="1800" dirty="0" err="1" smtClean="0">
                <a:solidFill>
                  <a:srgbClr val="FFFF00"/>
                </a:solidFill>
              </a:rPr>
              <a:t>ο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βοτανολόγος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και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καθηγητής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Εφαρμογών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του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ΤΕΙ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Δρ</a:t>
            </a:r>
            <a:r>
              <a:rPr lang="en-US" sz="1800" dirty="0" smtClean="0">
                <a:solidFill>
                  <a:srgbClr val="FFFF00"/>
                </a:solidFill>
              </a:rPr>
              <a:t>. </a:t>
            </a:r>
            <a:r>
              <a:rPr lang="en-US" sz="1800" dirty="0" err="1" smtClean="0">
                <a:solidFill>
                  <a:srgbClr val="FFFF00"/>
                </a:solidFill>
              </a:rPr>
              <a:t>Ζαχαρίας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Κυπριωτάκης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ανακάλυψε</a:t>
            </a:r>
            <a:r>
              <a:rPr lang="en-US" sz="1800" dirty="0" smtClean="0">
                <a:solidFill>
                  <a:srgbClr val="FFFF00"/>
                </a:solidFill>
              </a:rPr>
              <a:t> 4 </a:t>
            </a:r>
            <a:r>
              <a:rPr lang="en-US" sz="1800" dirty="0" err="1" smtClean="0">
                <a:solidFill>
                  <a:srgbClr val="FFFF00"/>
                </a:solidFill>
              </a:rPr>
              <a:t>νέα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είδη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για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την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επιστήμη</a:t>
            </a:r>
            <a:r>
              <a:rPr lang="en-US" sz="1800" dirty="0" smtClean="0">
                <a:solidFill>
                  <a:srgbClr val="FFFF00"/>
                </a:solidFill>
              </a:rPr>
              <a:t>, </a:t>
            </a:r>
            <a:r>
              <a:rPr lang="en-US" sz="1800" dirty="0" err="1" smtClean="0">
                <a:solidFill>
                  <a:srgbClr val="FFFF00"/>
                </a:solidFill>
              </a:rPr>
              <a:t>άγνωστα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στον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άνθρωπο</a:t>
            </a:r>
            <a:r>
              <a:rPr lang="en-US" sz="1800" dirty="0" smtClean="0">
                <a:solidFill>
                  <a:srgbClr val="FFFF00"/>
                </a:solidFill>
              </a:rPr>
              <a:t>. </a:t>
            </a:r>
            <a:r>
              <a:rPr lang="en-US" sz="1800" dirty="0" err="1" smtClean="0">
                <a:solidFill>
                  <a:srgbClr val="FFFF00"/>
                </a:solidFill>
              </a:rPr>
              <a:t>Επίσης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μελετά</a:t>
            </a:r>
            <a:r>
              <a:rPr lang="en-US" sz="1800" dirty="0" smtClean="0">
                <a:solidFill>
                  <a:srgbClr val="FFFF00"/>
                </a:solidFill>
              </a:rPr>
              <a:t> 15 </a:t>
            </a:r>
            <a:r>
              <a:rPr lang="en-US" sz="1800" dirty="0" err="1" smtClean="0">
                <a:solidFill>
                  <a:srgbClr val="FFFF00"/>
                </a:solidFill>
              </a:rPr>
              <a:t>ακόμα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φυτά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που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τα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περισσότερα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μπορεί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να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είναι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νέα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είδη</a:t>
            </a:r>
            <a:r>
              <a:rPr lang="en-US" sz="1800" dirty="0" smtClean="0">
                <a:solidFill>
                  <a:srgbClr val="FFFF00"/>
                </a:solidFill>
              </a:rPr>
              <a:t>. </a:t>
            </a:r>
            <a:r>
              <a:rPr lang="en-US" sz="1800" dirty="0" err="1" smtClean="0">
                <a:solidFill>
                  <a:srgbClr val="FFFF00"/>
                </a:solidFill>
              </a:rPr>
              <a:t>Όπως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καταλαβαίνεται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το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ποσοστό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της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ενδημικής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χλωρίδας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της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Κρήτης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αυξάνεται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σημαντικά</a:t>
            </a:r>
            <a:r>
              <a:rPr lang="en-US" sz="1800" dirty="0" smtClean="0">
                <a:solidFill>
                  <a:srgbClr val="FFFF00"/>
                </a:solidFill>
              </a:rPr>
              <a:t>. </a:t>
            </a:r>
            <a:r>
              <a:rPr lang="en-US" sz="1800" dirty="0" err="1" smtClean="0">
                <a:solidFill>
                  <a:srgbClr val="FFFF00"/>
                </a:solidFill>
              </a:rPr>
              <a:t>Πρόκειται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για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τα</a:t>
            </a:r>
            <a:r>
              <a:rPr lang="en-US" sz="1800" dirty="0" smtClean="0">
                <a:solidFill>
                  <a:srgbClr val="FFFF00"/>
                </a:solidFill>
              </a:rPr>
              <a:t>: </a:t>
            </a:r>
            <a:r>
              <a:rPr lang="en-US" sz="1800" dirty="0" err="1" smtClean="0">
                <a:solidFill>
                  <a:srgbClr val="FFFF00"/>
                </a:solidFill>
              </a:rPr>
              <a:t>Allium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platakissi</a:t>
            </a:r>
            <a:r>
              <a:rPr lang="en-US" sz="1800" dirty="0" smtClean="0">
                <a:solidFill>
                  <a:srgbClr val="FFFF00"/>
                </a:solidFill>
              </a:rPr>
              <a:t>, </a:t>
            </a:r>
            <a:r>
              <a:rPr lang="en-US" sz="1800" dirty="0" err="1" smtClean="0">
                <a:solidFill>
                  <a:srgbClr val="FFFF00"/>
                </a:solidFill>
              </a:rPr>
              <a:t>που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βρέθηκε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στο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Ποντικονήσι</a:t>
            </a:r>
            <a:r>
              <a:rPr lang="en-US" sz="1800" dirty="0" smtClean="0">
                <a:solidFill>
                  <a:srgbClr val="FFFF00"/>
                </a:solidFill>
              </a:rPr>
              <a:t>, </a:t>
            </a:r>
            <a:r>
              <a:rPr lang="en-US" sz="1800" dirty="0" err="1" smtClean="0">
                <a:solidFill>
                  <a:srgbClr val="FFFF00"/>
                </a:solidFill>
              </a:rPr>
              <a:t>Scilla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talosi</a:t>
            </a:r>
            <a:r>
              <a:rPr lang="en-US" sz="1800" dirty="0" smtClean="0">
                <a:solidFill>
                  <a:srgbClr val="FFFF00"/>
                </a:solidFill>
              </a:rPr>
              <a:t>, </a:t>
            </a:r>
            <a:r>
              <a:rPr lang="en-US" sz="1800" dirty="0" err="1" smtClean="0">
                <a:solidFill>
                  <a:srgbClr val="FFFF00"/>
                </a:solidFill>
              </a:rPr>
              <a:t>που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βρέθηκε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στη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Ντία</a:t>
            </a:r>
            <a:r>
              <a:rPr lang="en-US" sz="1800" dirty="0" smtClean="0">
                <a:solidFill>
                  <a:srgbClr val="FFFF00"/>
                </a:solidFill>
              </a:rPr>
              <a:t>, </a:t>
            </a:r>
            <a:r>
              <a:rPr lang="en-US" sz="1800" dirty="0" err="1" smtClean="0">
                <a:solidFill>
                  <a:srgbClr val="FFFF00"/>
                </a:solidFill>
              </a:rPr>
              <a:t>Bellevasia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sitiaca</a:t>
            </a:r>
            <a:r>
              <a:rPr lang="en-US" sz="1800" dirty="0" smtClean="0">
                <a:solidFill>
                  <a:srgbClr val="FFFF00"/>
                </a:solidFill>
              </a:rPr>
              <a:t>, </a:t>
            </a:r>
            <a:r>
              <a:rPr lang="en-US" sz="1800" dirty="0" err="1" smtClean="0">
                <a:solidFill>
                  <a:srgbClr val="FFFF00"/>
                </a:solidFill>
              </a:rPr>
              <a:t>που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βρέθηκε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στη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Σητεία</a:t>
            </a:r>
            <a:r>
              <a:rPr lang="en-US" sz="1800" dirty="0" smtClean="0">
                <a:solidFill>
                  <a:srgbClr val="FFFF00"/>
                </a:solidFill>
              </a:rPr>
              <a:t>, </a:t>
            </a:r>
            <a:r>
              <a:rPr lang="en-US" sz="1800" dirty="0" err="1" smtClean="0">
                <a:solidFill>
                  <a:srgbClr val="FFFF00"/>
                </a:solidFill>
              </a:rPr>
              <a:t>όπου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επίσης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βρέθηκε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και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το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Limonium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</a:rPr>
              <a:t>cornarianum</a:t>
            </a:r>
            <a:r>
              <a:rPr lang="en-US" sz="1800" dirty="0" smtClean="0">
                <a:solidFill>
                  <a:srgbClr val="FFFF00"/>
                </a:solidFill>
              </a:rPr>
              <a:t>.</a:t>
            </a:r>
            <a:endParaRPr lang="en-US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πλούτος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ενδημικών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φυτών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οφείλεται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στην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απομόνωση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για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εκατομμύρια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χρόνια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της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Κρήτης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από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την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ηπειρωτική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μάζα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στην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ύπαρξη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ψηλών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βουνών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και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στη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μεγάλη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ποικιλία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βιοτόπων</a:t>
            </a:r>
            <a:r>
              <a:rPr lang="en-US" dirty="0" smtClean="0">
                <a:solidFill>
                  <a:srgbClr val="FFFF00"/>
                </a:solidFill>
              </a:rPr>
              <a:t>. </a:t>
            </a:r>
            <a:r>
              <a:rPr lang="en-US" dirty="0" err="1" smtClean="0">
                <a:solidFill>
                  <a:srgbClr val="FFFF00"/>
                </a:solidFill>
              </a:rPr>
              <a:t>Τα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πολλά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φαράγγια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της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Κρήτης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είναι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καταφύγια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ενδημικών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σπάνιων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και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απειλούμενων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φυτικών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ειδών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τα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οποία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σε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άλλες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τοποθεσίες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έχουν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εξαφανιστεί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Κι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όμως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η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πλούσια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χλωρίδα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του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νησιού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κινδυνεύει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να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χαθεί</a:t>
            </a:r>
            <a:r>
              <a:rPr lang="en-US" dirty="0" smtClean="0">
                <a:solidFill>
                  <a:srgbClr val="FFFF00"/>
                </a:solidFill>
              </a:rPr>
              <a:t>. </a:t>
            </a:r>
            <a:r>
              <a:rPr lang="en-US" dirty="0" err="1" smtClean="0">
                <a:solidFill>
                  <a:srgbClr val="FFFF00"/>
                </a:solidFill>
              </a:rPr>
              <a:t>Δεκαπέντε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είδη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βρίσκονται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σε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άμεσο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κίνδυνο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εξαφάνισης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ενώ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και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υπόλοιπα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ενδημικά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φυτά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κινδυνεύουν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έστω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και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σε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μικρότερη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κλίμακα</a:t>
            </a:r>
            <a:r>
              <a:rPr lang="en-US" dirty="0" smtClean="0">
                <a:solidFill>
                  <a:srgbClr val="FFFF00"/>
                </a:solidFill>
              </a:rPr>
              <a:t>. </a:t>
            </a:r>
            <a:r>
              <a:rPr lang="en-US" dirty="0" err="1" smtClean="0">
                <a:solidFill>
                  <a:srgbClr val="FFFF00"/>
                </a:solidFill>
              </a:rPr>
              <a:t>Εξαφανισμένο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θεωρούσαν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οι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ειδικοί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τον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αστράγγαλο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του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Ψηλορείτη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Astragalus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Idaeus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καθώς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δεν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είχε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απαντηθεί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εδώ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και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ένα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περίπου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αιώνα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από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το</a:t>
            </a:r>
            <a:r>
              <a:rPr lang="en-US" dirty="0" smtClean="0">
                <a:solidFill>
                  <a:srgbClr val="FFFF00"/>
                </a:solidFill>
              </a:rPr>
              <a:t> 1869, </a:t>
            </a:r>
            <a:r>
              <a:rPr lang="en-US" dirty="0" err="1" smtClean="0">
                <a:solidFill>
                  <a:srgbClr val="FFFF00"/>
                </a:solidFill>
              </a:rPr>
              <a:t>αλλά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τελικά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βρέθηκε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το</a:t>
            </a:r>
            <a:r>
              <a:rPr lang="en-US" dirty="0" smtClean="0">
                <a:solidFill>
                  <a:srgbClr val="FFFF00"/>
                </a:solidFill>
              </a:rPr>
              <a:t> 2003. </a:t>
            </a:r>
            <a:r>
              <a:rPr lang="en-US" dirty="0" err="1" smtClean="0">
                <a:solidFill>
                  <a:srgbClr val="FFFF00"/>
                </a:solidFill>
              </a:rPr>
              <a:t>Στις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μέρες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μας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καταγράφονται</a:t>
            </a:r>
            <a:r>
              <a:rPr lang="en-US" dirty="0" smtClean="0">
                <a:solidFill>
                  <a:srgbClr val="FFFF00"/>
                </a:solidFill>
              </a:rPr>
              <a:t> 67 </a:t>
            </a:r>
            <a:r>
              <a:rPr lang="en-US" dirty="0" err="1" smtClean="0">
                <a:solidFill>
                  <a:srgbClr val="FFFF00"/>
                </a:solidFill>
              </a:rPr>
              <a:t>απειλούμενα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φυτά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στην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Κρήτη</a:t>
            </a:r>
            <a:r>
              <a:rPr lang="en-US" dirty="0" smtClean="0">
                <a:solidFill>
                  <a:srgbClr val="FFFF00"/>
                </a:solidFill>
              </a:rPr>
              <a:t>. </a:t>
            </a:r>
            <a:r>
              <a:rPr lang="en-US" dirty="0" err="1" smtClean="0">
                <a:solidFill>
                  <a:srgbClr val="FFFF00"/>
                </a:solidFill>
              </a:rPr>
              <a:t>Μερικά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απ</a:t>
            </a:r>
            <a:r>
              <a:rPr lang="en-US" dirty="0" smtClean="0">
                <a:solidFill>
                  <a:srgbClr val="FFFF00"/>
                </a:solidFill>
              </a:rPr>
              <a:t>´ </a:t>
            </a:r>
            <a:r>
              <a:rPr lang="en-US" dirty="0" err="1" smtClean="0">
                <a:solidFill>
                  <a:srgbClr val="FFFF00"/>
                </a:solidFill>
              </a:rPr>
              <a:t>αυτά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είναι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κυκλάμινο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το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δίκταμο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το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ανέγνωρο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το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ανδροκύμβιο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και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κεφαλάνθηρα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Για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να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μην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ερημώνονται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οι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περιοχές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πίσω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μας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πρέπει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να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φροντίζουμε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ώστε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στη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θέση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των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φυτών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που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μαζέψαμε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να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ξαναφυτρώσουν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άλλα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όμοια</a:t>
            </a:r>
            <a:r>
              <a:rPr lang="en-US" dirty="0" smtClean="0">
                <a:solidFill>
                  <a:srgbClr val="FFFF00"/>
                </a:solidFill>
              </a:rPr>
              <a:t>. </a:t>
            </a:r>
            <a:r>
              <a:rPr lang="en-US" dirty="0" err="1" smtClean="0">
                <a:solidFill>
                  <a:srgbClr val="FFFF00"/>
                </a:solidFill>
              </a:rPr>
              <a:t>Γι</a:t>
            </a:r>
            <a:r>
              <a:rPr lang="en-US" dirty="0" smtClean="0">
                <a:solidFill>
                  <a:srgbClr val="FFFF00"/>
                </a:solidFill>
              </a:rPr>
              <a:t>´ </a:t>
            </a:r>
            <a:r>
              <a:rPr lang="en-US" dirty="0" err="1" smtClean="0">
                <a:solidFill>
                  <a:srgbClr val="FFFF00"/>
                </a:solidFill>
              </a:rPr>
              <a:t>αυτό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αν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χρειάζεται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να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ξεριζώσουμε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φυτό</a:t>
            </a:r>
            <a:r>
              <a:rPr lang="en-US" dirty="0" smtClean="0">
                <a:solidFill>
                  <a:srgbClr val="FFFF00"/>
                </a:solidFill>
              </a:rPr>
              <a:t> (</a:t>
            </a:r>
            <a:r>
              <a:rPr lang="en-US" dirty="0" err="1" smtClean="0">
                <a:solidFill>
                  <a:srgbClr val="FFFF00"/>
                </a:solidFill>
              </a:rPr>
              <a:t>τακτική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που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γενικά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πρέπει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ν</a:t>
            </a:r>
            <a:r>
              <a:rPr lang="en-US" dirty="0" smtClean="0">
                <a:solidFill>
                  <a:srgbClr val="FFFF00"/>
                </a:solidFill>
              </a:rPr>
              <a:t>´ </a:t>
            </a:r>
            <a:r>
              <a:rPr lang="en-US" dirty="0" err="1" smtClean="0">
                <a:solidFill>
                  <a:srgbClr val="FFFF00"/>
                </a:solidFill>
              </a:rPr>
              <a:t>αποφεύγουμε</a:t>
            </a:r>
            <a:r>
              <a:rPr lang="en-US" dirty="0" smtClean="0">
                <a:solidFill>
                  <a:srgbClr val="FFFF00"/>
                </a:solidFill>
              </a:rPr>
              <a:t>), </a:t>
            </a:r>
            <a:r>
              <a:rPr lang="en-US" dirty="0" err="1" smtClean="0">
                <a:solidFill>
                  <a:srgbClr val="FFFF00"/>
                </a:solidFill>
              </a:rPr>
              <a:t>καλό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είναι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ν</a:t>
            </a:r>
            <a:r>
              <a:rPr lang="en-US" dirty="0" smtClean="0">
                <a:solidFill>
                  <a:srgbClr val="FFFF00"/>
                </a:solidFill>
              </a:rPr>
              <a:t>´ </a:t>
            </a:r>
            <a:r>
              <a:rPr lang="en-US" dirty="0" err="1" smtClean="0">
                <a:solidFill>
                  <a:srgbClr val="FFFF00"/>
                </a:solidFill>
              </a:rPr>
              <a:t>αφήνουμε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ένα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κομμάτι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της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ρίζας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του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ένα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βολβό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ή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κόνδυλο</a:t>
            </a:r>
            <a:r>
              <a:rPr lang="en-US" dirty="0" smtClean="0">
                <a:solidFill>
                  <a:srgbClr val="FFFF00"/>
                </a:solidFill>
              </a:rPr>
              <a:t>. </a:t>
            </a:r>
            <a:r>
              <a:rPr lang="en-US" dirty="0" err="1" smtClean="0">
                <a:solidFill>
                  <a:srgbClr val="FFFF00"/>
                </a:solidFill>
              </a:rPr>
              <a:t>Αν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μαζέψουμε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φύλλα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ή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άνθη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του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ας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προσέξουμε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να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μη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βλάψουμε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βλαστό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και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ν</a:t>
            </a:r>
            <a:r>
              <a:rPr lang="en-US" dirty="0" smtClean="0">
                <a:solidFill>
                  <a:srgbClr val="FFFF00"/>
                </a:solidFill>
              </a:rPr>
              <a:t>´ </a:t>
            </a:r>
            <a:r>
              <a:rPr lang="en-US" dirty="0" err="1" smtClean="0">
                <a:solidFill>
                  <a:srgbClr val="FFFF00"/>
                </a:solidFill>
              </a:rPr>
              <a:t>αφήσουμε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αρκετά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φύλλα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ώστε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να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μπορέσει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να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ζήσει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Και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στον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ίδιο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τόπο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όμως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η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δραστικότητα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των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ουσιών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μπορεί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ν</a:t>
            </a:r>
            <a:r>
              <a:rPr lang="en-US" dirty="0" smtClean="0">
                <a:solidFill>
                  <a:srgbClr val="FFFF00"/>
                </a:solidFill>
              </a:rPr>
              <a:t>´ </a:t>
            </a:r>
            <a:r>
              <a:rPr lang="en-US" dirty="0" err="1" smtClean="0">
                <a:solidFill>
                  <a:srgbClr val="FFFF00"/>
                </a:solidFill>
              </a:rPr>
              <a:t>αλλάξει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ανάλογα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με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τον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καιρό</a:t>
            </a:r>
            <a:r>
              <a:rPr lang="en-US" dirty="0" smtClean="0">
                <a:solidFill>
                  <a:srgbClr val="FFFF00"/>
                </a:solidFill>
              </a:rPr>
              <a:t>. </a:t>
            </a:r>
            <a:r>
              <a:rPr lang="en-US" dirty="0" err="1" smtClean="0">
                <a:solidFill>
                  <a:srgbClr val="FFFF00"/>
                </a:solidFill>
              </a:rPr>
              <a:t>Ξερός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και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ζεστός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καιρός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στο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μάζεμα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βοηθάει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και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στην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καλύτερη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διατήρησή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τους.Σημαντικό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ρόλο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στην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αλλαγή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της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φαρμακευτικής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ιδιότητάς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τους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παίζει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αν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φυτά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καλλιεργούνται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ή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είναι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αυτοφυή</a:t>
            </a:r>
            <a:r>
              <a:rPr lang="en-US" dirty="0" smtClean="0">
                <a:solidFill>
                  <a:srgbClr val="FFFF00"/>
                </a:solidFill>
              </a:rPr>
              <a:t>. </a:t>
            </a:r>
            <a:r>
              <a:rPr lang="en-US" dirty="0" err="1" smtClean="0">
                <a:solidFill>
                  <a:srgbClr val="FFFF00"/>
                </a:solidFill>
              </a:rPr>
              <a:t>Έτσι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όταν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καλλιεργούνται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μπορεί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να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χάσουν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</a:t>
            </a:r>
            <a:r>
              <a:rPr lang="en-US" dirty="0" smtClean="0">
                <a:solidFill>
                  <a:srgbClr val="FFFF00"/>
                </a:solidFill>
              </a:rPr>
              <a:t>´ </a:t>
            </a:r>
            <a:r>
              <a:rPr lang="en-US" dirty="0" err="1" smtClean="0">
                <a:solidFill>
                  <a:srgbClr val="FFFF00"/>
                </a:solidFill>
              </a:rPr>
              <a:t>αγκάθια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τους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ν</a:t>
            </a:r>
            <a:r>
              <a:rPr lang="en-US" dirty="0" smtClean="0">
                <a:solidFill>
                  <a:srgbClr val="FFFF00"/>
                </a:solidFill>
              </a:rPr>
              <a:t>´ </a:t>
            </a:r>
            <a:r>
              <a:rPr lang="en-US" dirty="0" err="1" smtClean="0">
                <a:solidFill>
                  <a:srgbClr val="FFFF00"/>
                </a:solidFill>
              </a:rPr>
              <a:t>αυξηθεί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χρόνος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ζωής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τους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κατά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ένα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ή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περισσότερα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χρόνια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να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μεταβληθεί</a:t>
            </a:r>
            <a:r>
              <a:rPr lang="en-US" dirty="0" smtClean="0">
                <a:solidFill>
                  <a:srgbClr val="FFFF00"/>
                </a:solidFill>
              </a:rPr>
              <a:t> (</a:t>
            </a:r>
            <a:r>
              <a:rPr lang="en-US" dirty="0" err="1" smtClean="0">
                <a:solidFill>
                  <a:srgbClr val="FFFF00"/>
                </a:solidFill>
              </a:rPr>
              <a:t>αυξηθεί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ή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μειωθεί</a:t>
            </a:r>
            <a:r>
              <a:rPr lang="en-US" dirty="0" smtClean="0">
                <a:solidFill>
                  <a:srgbClr val="FFFF00"/>
                </a:solidFill>
              </a:rPr>
              <a:t>) </a:t>
            </a:r>
            <a:r>
              <a:rPr lang="en-US" dirty="0" err="1" smtClean="0">
                <a:solidFill>
                  <a:srgbClr val="FFFF00"/>
                </a:solidFill>
              </a:rPr>
              <a:t>το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άρωμά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τους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η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γεύση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τους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κ.λπ.Αυτονόητο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είναι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ότι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μαζεύουμε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μόνο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υγιή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φυτά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ή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μέρη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τους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που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ξεχωρίζουν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για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την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καλή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ανάπτυξή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τους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τη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φρεσκάδα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και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τρυφεράδα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τους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κι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όχι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</a:t>
            </a:r>
            <a:r>
              <a:rPr lang="en-US" dirty="0" smtClean="0">
                <a:solidFill>
                  <a:srgbClr val="FFFF00"/>
                </a:solidFill>
              </a:rPr>
              <a:t>´ </a:t>
            </a:r>
            <a:r>
              <a:rPr lang="en-US" dirty="0" err="1" smtClean="0">
                <a:solidFill>
                  <a:srgbClr val="FFFF00"/>
                </a:solidFill>
              </a:rPr>
              <a:t>άρρωστα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που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έχουν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λιγότερο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δραστικά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συστατικά</a:t>
            </a:r>
            <a:r>
              <a:rPr lang="en-US" dirty="0" smtClean="0">
                <a:solidFill>
                  <a:srgbClr val="FFFF00"/>
                </a:solidFill>
              </a:rPr>
              <a:t>. </a:t>
            </a:r>
            <a:r>
              <a:rPr lang="en-US" dirty="0" err="1" smtClean="0">
                <a:solidFill>
                  <a:srgbClr val="FFFF00"/>
                </a:solidFill>
              </a:rPr>
              <a:t>Επίσης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πρέπει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ν</a:t>
            </a:r>
            <a:r>
              <a:rPr lang="en-US" dirty="0" smtClean="0">
                <a:solidFill>
                  <a:srgbClr val="FFFF00"/>
                </a:solidFill>
              </a:rPr>
              <a:t>´ </a:t>
            </a:r>
            <a:r>
              <a:rPr lang="en-US" dirty="0" err="1" smtClean="0">
                <a:solidFill>
                  <a:srgbClr val="FFFF00"/>
                </a:solidFill>
              </a:rPr>
              <a:t>αποφεύγουμε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να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μαζεύουμε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φυτά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από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ακάθαρτες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περιοχές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ραντισμένα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χωράφια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και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από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τις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άκρες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των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δρόμων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ώστε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να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ελαχιστοποιούμε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τις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πιθανότητες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επιβάρυνσής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τους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από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δηλητήρια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καυσαέρια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περιττώματα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ζώων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κ.λπ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Για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τις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ρίζες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και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τους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κονδύλους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γίνεται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το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φθινόπωρο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και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την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άνοιξη</a:t>
            </a:r>
            <a:r>
              <a:rPr lang="en-US" b="1" dirty="0" smtClean="0">
                <a:solidFill>
                  <a:srgbClr val="FFFF00"/>
                </a:solidFill>
              </a:rPr>
              <a:t>. </a:t>
            </a:r>
            <a:r>
              <a:rPr lang="en-US" b="1" dirty="0" err="1" smtClean="0">
                <a:solidFill>
                  <a:srgbClr val="FFFF00"/>
                </a:solidFill>
              </a:rPr>
              <a:t>Την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εποχή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αυτή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το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έδαφος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είναι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υγρό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και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βοηθάει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να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βγουν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εύκολα</a:t>
            </a:r>
            <a:r>
              <a:rPr lang="en-US" b="1" dirty="0" smtClean="0">
                <a:solidFill>
                  <a:srgbClr val="FFFF00"/>
                </a:solidFill>
              </a:rPr>
              <a:t>. </a:t>
            </a:r>
            <a:r>
              <a:rPr lang="en-US" b="1" dirty="0" err="1" smtClean="0">
                <a:solidFill>
                  <a:srgbClr val="FFFF00"/>
                </a:solidFill>
              </a:rPr>
              <a:t>Διώχνουμε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τα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χώματα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με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προσοχή</a:t>
            </a:r>
            <a:r>
              <a:rPr lang="en-US" b="1" dirty="0" smtClean="0">
                <a:solidFill>
                  <a:srgbClr val="FFFF00"/>
                </a:solidFill>
              </a:rPr>
              <a:t>, </a:t>
            </a:r>
            <a:r>
              <a:rPr lang="en-US" b="1" dirty="0" err="1" smtClean="0">
                <a:solidFill>
                  <a:srgbClr val="FFFF00"/>
                </a:solidFill>
              </a:rPr>
              <a:t>τις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πλένουμε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και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τις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στεγνώνουμε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καλά.Για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τις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φλούδες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το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μάζεμα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γίνεται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την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άνοιξη</a:t>
            </a:r>
            <a:r>
              <a:rPr lang="en-US" b="1" dirty="0" smtClean="0">
                <a:solidFill>
                  <a:srgbClr val="FFFF00"/>
                </a:solidFill>
              </a:rPr>
              <a:t> (</a:t>
            </a:r>
            <a:r>
              <a:rPr lang="en-US" b="1" dirty="0" err="1" smtClean="0">
                <a:solidFill>
                  <a:srgbClr val="FFFF00"/>
                </a:solidFill>
              </a:rPr>
              <a:t>ή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το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φθινόπωρο</a:t>
            </a:r>
            <a:r>
              <a:rPr lang="en-US" b="1" dirty="0" smtClean="0">
                <a:solidFill>
                  <a:srgbClr val="FFFF00"/>
                </a:solidFill>
              </a:rPr>
              <a:t>) </a:t>
            </a:r>
            <a:r>
              <a:rPr lang="en-US" b="1" dirty="0" err="1" smtClean="0">
                <a:solidFill>
                  <a:srgbClr val="FFFF00"/>
                </a:solidFill>
              </a:rPr>
              <a:t>γιατί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τότε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είναι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γεμάτες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χυμούς</a:t>
            </a:r>
            <a:r>
              <a:rPr lang="en-US" b="1" dirty="0" smtClean="0">
                <a:solidFill>
                  <a:srgbClr val="FFFF00"/>
                </a:solidFill>
              </a:rPr>
              <a:t>, </a:t>
            </a:r>
            <a:r>
              <a:rPr lang="en-US" b="1" dirty="0" err="1" smtClean="0">
                <a:solidFill>
                  <a:srgbClr val="FFFF00"/>
                </a:solidFill>
              </a:rPr>
              <a:t>που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κυκλοφορούν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αυτές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τις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εποχές.Το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ξύλο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μαζεύεται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το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χειμώνα</a:t>
            </a:r>
            <a:r>
              <a:rPr lang="en-US" b="1" dirty="0" smtClean="0">
                <a:solidFill>
                  <a:srgbClr val="FFFF00"/>
                </a:solidFill>
              </a:rPr>
              <a:t>. </a:t>
            </a:r>
            <a:r>
              <a:rPr lang="en-US" b="1" dirty="0" err="1" smtClean="0">
                <a:solidFill>
                  <a:srgbClr val="FFFF00"/>
                </a:solidFill>
              </a:rPr>
              <a:t>Τα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φύλλα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όταν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αρχίζει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να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μπουμπουκιάζει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το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φυτό</a:t>
            </a:r>
            <a:r>
              <a:rPr lang="en-US" b="1" dirty="0" smtClean="0">
                <a:solidFill>
                  <a:srgbClr val="FFFF00"/>
                </a:solidFill>
              </a:rPr>
              <a:t>. </a:t>
            </a:r>
            <a:r>
              <a:rPr lang="en-US" b="1" dirty="0" err="1" smtClean="0">
                <a:solidFill>
                  <a:srgbClr val="FFFF00"/>
                </a:solidFill>
              </a:rPr>
              <a:t>Τα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άνθη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μαζεύονται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όταν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αρχίσουν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ν</a:t>
            </a:r>
            <a:r>
              <a:rPr lang="en-US" b="1" dirty="0" smtClean="0">
                <a:solidFill>
                  <a:srgbClr val="FFFF00"/>
                </a:solidFill>
              </a:rPr>
              <a:t>´ </a:t>
            </a:r>
            <a:r>
              <a:rPr lang="en-US" b="1" dirty="0" err="1" smtClean="0">
                <a:solidFill>
                  <a:srgbClr val="FFFF00"/>
                </a:solidFill>
              </a:rPr>
              <a:t>ανοίγουν</a:t>
            </a:r>
            <a:r>
              <a:rPr lang="en-US" b="1" dirty="0" smtClean="0">
                <a:solidFill>
                  <a:srgbClr val="FFFF00"/>
                </a:solidFill>
              </a:rPr>
              <a:t>. </a:t>
            </a:r>
            <a:r>
              <a:rPr lang="en-US" b="1" dirty="0" err="1" smtClean="0">
                <a:solidFill>
                  <a:srgbClr val="FFFF00"/>
                </a:solidFill>
              </a:rPr>
              <a:t>Ακόμη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κι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αν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τα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άνθη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κρατάνε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πολύ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καιρό</a:t>
            </a:r>
            <a:r>
              <a:rPr lang="en-US" b="1" dirty="0" smtClean="0">
                <a:solidFill>
                  <a:srgbClr val="FFFF00"/>
                </a:solidFill>
              </a:rPr>
              <a:t>, </a:t>
            </a:r>
            <a:r>
              <a:rPr lang="en-US" b="1" dirty="0" err="1" smtClean="0">
                <a:solidFill>
                  <a:srgbClr val="FFFF00"/>
                </a:solidFill>
              </a:rPr>
              <a:t>πρέπει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να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προσέχουμε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να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τα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μαζεύουμε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μόλις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ανοίξουν</a:t>
            </a:r>
            <a:r>
              <a:rPr lang="en-US" b="1" dirty="0" smtClean="0">
                <a:solidFill>
                  <a:srgbClr val="FFFF00"/>
                </a:solidFill>
              </a:rPr>
              <a:t>, </a:t>
            </a:r>
            <a:r>
              <a:rPr lang="en-US" b="1" dirty="0" err="1" smtClean="0">
                <a:solidFill>
                  <a:srgbClr val="FFFF00"/>
                </a:solidFill>
              </a:rPr>
              <a:t>γιατί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τα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πρώτα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άνθη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είναι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πλούσια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σε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δραστικές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ουσίες.Φύλλα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και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άνθη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των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αρωματικών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φυτών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μαζεύονται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μαζί</a:t>
            </a:r>
            <a:r>
              <a:rPr lang="en-US" b="1" dirty="0" smtClean="0">
                <a:solidFill>
                  <a:srgbClr val="FFFF00"/>
                </a:solidFill>
              </a:rPr>
              <a:t>. </a:t>
            </a:r>
            <a:r>
              <a:rPr lang="en-US" b="1" dirty="0" err="1" smtClean="0">
                <a:solidFill>
                  <a:srgbClr val="FFFF00"/>
                </a:solidFill>
              </a:rPr>
              <a:t>Καλό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είναι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τ</a:t>
            </a:r>
            <a:r>
              <a:rPr lang="en-US" b="1" dirty="0" smtClean="0">
                <a:solidFill>
                  <a:srgbClr val="FFFF00"/>
                </a:solidFill>
              </a:rPr>
              <a:t>´ </a:t>
            </a:r>
            <a:r>
              <a:rPr lang="en-US" b="1" dirty="0" err="1" smtClean="0">
                <a:solidFill>
                  <a:srgbClr val="FFFF00"/>
                </a:solidFill>
              </a:rPr>
              <a:t>άνθη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να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μαζεύονται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πρωί</a:t>
            </a:r>
            <a:r>
              <a:rPr lang="en-US" b="1" dirty="0" smtClean="0">
                <a:solidFill>
                  <a:srgbClr val="FFFF00"/>
                </a:solidFill>
              </a:rPr>
              <a:t>, </a:t>
            </a:r>
            <a:r>
              <a:rPr lang="en-US" b="1" dirty="0" err="1" smtClean="0">
                <a:solidFill>
                  <a:srgbClr val="FFFF00"/>
                </a:solidFill>
              </a:rPr>
              <a:t>που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είναι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πιο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δροσερά</a:t>
            </a:r>
            <a:r>
              <a:rPr lang="en-US" b="1" dirty="0" smtClean="0">
                <a:solidFill>
                  <a:srgbClr val="FFFF00"/>
                </a:solidFill>
              </a:rPr>
              <a:t>, </a:t>
            </a:r>
            <a:r>
              <a:rPr lang="en-US" b="1" dirty="0" err="1" smtClean="0">
                <a:solidFill>
                  <a:srgbClr val="FFFF00"/>
                </a:solidFill>
              </a:rPr>
              <a:t>ενώ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τα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φύλλα</a:t>
            </a:r>
            <a:r>
              <a:rPr lang="en-US" b="1" dirty="0" smtClean="0">
                <a:solidFill>
                  <a:srgbClr val="FFFF00"/>
                </a:solidFill>
              </a:rPr>
              <a:t>, </a:t>
            </a:r>
            <a:r>
              <a:rPr lang="en-US" b="1" dirty="0" err="1" smtClean="0">
                <a:solidFill>
                  <a:srgbClr val="FFFF00"/>
                </a:solidFill>
              </a:rPr>
              <a:t>όπως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και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τα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φυτά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ολόκληρα</a:t>
            </a:r>
            <a:r>
              <a:rPr lang="en-US" b="1" dirty="0" smtClean="0">
                <a:solidFill>
                  <a:srgbClr val="FFFF00"/>
                </a:solidFill>
              </a:rPr>
              <a:t>, </a:t>
            </a:r>
            <a:r>
              <a:rPr lang="en-US" b="1" dirty="0" err="1" smtClean="0">
                <a:solidFill>
                  <a:srgbClr val="FFFF00"/>
                </a:solidFill>
              </a:rPr>
              <a:t>καλύτερα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είναι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το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απόγευμα</a:t>
            </a:r>
            <a:r>
              <a:rPr lang="en-US" b="1" dirty="0" smtClean="0">
                <a:solidFill>
                  <a:srgbClr val="FFFF00"/>
                </a:solidFill>
              </a:rPr>
              <a:t>, </a:t>
            </a:r>
            <a:r>
              <a:rPr lang="en-US" b="1" dirty="0" err="1" smtClean="0">
                <a:solidFill>
                  <a:srgbClr val="FFFF00"/>
                </a:solidFill>
              </a:rPr>
              <a:t>γιατί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περιέχουν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όλες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τις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ουσίες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που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μάζεψαν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στη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διάρκεια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της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ημέρας.Προσοχή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χρειάζεται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στη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μεταφορά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των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φύλλων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και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των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λουλουδιών</a:t>
            </a:r>
            <a:r>
              <a:rPr lang="en-US" b="1" dirty="0" smtClean="0">
                <a:solidFill>
                  <a:srgbClr val="FFFF00"/>
                </a:solidFill>
              </a:rPr>
              <a:t>, </a:t>
            </a:r>
            <a:r>
              <a:rPr lang="en-US" b="1" dirty="0" err="1" smtClean="0">
                <a:solidFill>
                  <a:srgbClr val="FFFF00"/>
                </a:solidFill>
              </a:rPr>
              <a:t>να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μην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πατηθούν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το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ένα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με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το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άλλο</a:t>
            </a:r>
            <a:r>
              <a:rPr lang="en-US" b="1" dirty="0" smtClean="0">
                <a:solidFill>
                  <a:srgbClr val="FFFF00"/>
                </a:solidFill>
              </a:rPr>
              <a:t>. </a:t>
            </a:r>
            <a:r>
              <a:rPr lang="en-US" b="1" dirty="0" err="1" smtClean="0">
                <a:solidFill>
                  <a:srgbClr val="FFFF00"/>
                </a:solidFill>
              </a:rPr>
              <a:t>Να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παίρνουμε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μέτρα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ώστε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ν</a:t>
            </a:r>
            <a:r>
              <a:rPr lang="en-US" b="1" dirty="0" smtClean="0">
                <a:solidFill>
                  <a:srgbClr val="FFFF00"/>
                </a:solidFill>
              </a:rPr>
              <a:t>´ </a:t>
            </a:r>
            <a:r>
              <a:rPr lang="en-US" b="1" dirty="0" err="1" smtClean="0">
                <a:solidFill>
                  <a:srgbClr val="FFFF00"/>
                </a:solidFill>
              </a:rPr>
              <a:t>αερίζονται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καλά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και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ν</a:t>
            </a:r>
            <a:r>
              <a:rPr lang="en-US" b="1" dirty="0" smtClean="0">
                <a:solidFill>
                  <a:srgbClr val="FFFF00"/>
                </a:solidFill>
              </a:rPr>
              <a:t>´ </a:t>
            </a:r>
            <a:r>
              <a:rPr lang="en-US" b="1" dirty="0" err="1" smtClean="0">
                <a:solidFill>
                  <a:srgbClr val="FFFF00"/>
                </a:solidFill>
              </a:rPr>
              <a:t>αποφεύγουμε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τα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τσουβάλια</a:t>
            </a:r>
            <a:r>
              <a:rPr lang="en-US" b="1" dirty="0" smtClean="0">
                <a:solidFill>
                  <a:srgbClr val="FFFF00"/>
                </a:solidFill>
              </a:rPr>
              <a:t>, </a:t>
            </a:r>
            <a:r>
              <a:rPr lang="en-US" b="1" dirty="0" err="1" smtClean="0">
                <a:solidFill>
                  <a:srgbClr val="FFFF00"/>
                </a:solidFill>
              </a:rPr>
              <a:t>προτιμώντας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τα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καλάθια</a:t>
            </a:r>
            <a:r>
              <a:rPr lang="en-US" b="1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756</Words>
  <Application>Microsoft Office PowerPoint</Application>
  <PresentationFormat>Προβολή στην οθόνη (4:3)</PresentationFormat>
  <Paragraphs>17</Paragraphs>
  <Slides>19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0" baseType="lpstr">
      <vt:lpstr>Office Theme</vt:lpstr>
      <vt:lpstr>ΤΑ ΦΥΤΑ ΤΗΣ ΚΡΗΤΗΣ</vt:lpstr>
      <vt:lpstr>Παρουσίαση του PowerPoint</vt:lpstr>
      <vt:lpstr>ΒΑΣΙΛΙΚΟΣ</vt:lpstr>
      <vt:lpstr>ΕΝΔΗΜΙΚΆ ΦΥΤΆ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ΕΝΔΗΜΙΚΑ ΦΥΤΑ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ΚΕΔΡΟΔΑΣΟΣ</vt:lpstr>
      <vt:lpstr>ΤΕΛΟΣ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ΤΑ ΦΥΤΑ ΤΗΣ ΚΡΗΤΗΣ</dc:title>
  <dc:creator>admin</dc:creator>
  <cp:lastModifiedBy>sauras</cp:lastModifiedBy>
  <cp:revision>13</cp:revision>
  <dcterms:created xsi:type="dcterms:W3CDTF">2011-11-25T10:03:58Z</dcterms:created>
  <dcterms:modified xsi:type="dcterms:W3CDTF">2012-01-13T12:58:00Z</dcterms:modified>
</cp:coreProperties>
</file>