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3" r:id="rId3"/>
    <p:sldId id="261" r:id="rId4"/>
    <p:sldId id="267" r:id="rId5"/>
    <p:sldId id="264" r:id="rId6"/>
    <p:sldId id="265" r:id="rId7"/>
    <p:sldId id="266" r:id="rId8"/>
    <p:sldId id="256" r:id="rId9"/>
    <p:sldId id="257" r:id="rId10"/>
    <p:sldId id="258" r:id="rId11"/>
    <p:sldId id="259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CBA4B-5F15-44FA-A902-4A1047A98EFD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CC69BA-55C9-40D9-8592-ED4107A057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57224" y="4000504"/>
            <a:ext cx="7772400" cy="90353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R="9144" algn="l">
              <a:defRPr sz="36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el-GR" altLang="ja-JP" smtClean="0"/>
              <a:t>Kλικ για επεξεργασία του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57224" y="5143512"/>
            <a:ext cx="7772400" cy="651504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altLang="ja-JP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29652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Rectangle 17"/>
          <p:cNvSpPr/>
          <p:nvPr/>
        </p:nvSpPr>
        <p:spPr>
          <a:xfrm>
            <a:off x="7286644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7286644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Rectangle 19"/>
          <p:cNvSpPr/>
          <p:nvPr/>
        </p:nvSpPr>
        <p:spPr>
          <a:xfrm>
            <a:off x="7572396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 20"/>
          <p:cNvSpPr/>
          <p:nvPr/>
        </p:nvSpPr>
        <p:spPr>
          <a:xfrm>
            <a:off x="7572396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Rectangle 21"/>
          <p:cNvSpPr/>
          <p:nvPr/>
        </p:nvSpPr>
        <p:spPr>
          <a:xfrm>
            <a:off x="7858148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Rectangle 22"/>
          <p:cNvSpPr/>
          <p:nvPr/>
        </p:nvSpPr>
        <p:spPr>
          <a:xfrm>
            <a:off x="7858148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Rectangle 23"/>
          <p:cNvSpPr/>
          <p:nvPr/>
        </p:nvSpPr>
        <p:spPr>
          <a:xfrm>
            <a:off x="8429652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ectangle 24"/>
          <p:cNvSpPr/>
          <p:nvPr/>
        </p:nvSpPr>
        <p:spPr>
          <a:xfrm>
            <a:off x="8143900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Rectangle 25"/>
          <p:cNvSpPr/>
          <p:nvPr/>
        </p:nvSpPr>
        <p:spPr>
          <a:xfrm>
            <a:off x="8143900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Rectangle 26"/>
          <p:cNvSpPr/>
          <p:nvPr/>
        </p:nvSpPr>
        <p:spPr>
          <a:xfrm>
            <a:off x="7572396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Rectangle 29"/>
          <p:cNvSpPr/>
          <p:nvPr/>
        </p:nvSpPr>
        <p:spPr>
          <a:xfrm>
            <a:off x="7858148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Rectangle 30"/>
          <p:cNvSpPr/>
          <p:nvPr/>
        </p:nvSpPr>
        <p:spPr>
          <a:xfrm>
            <a:off x="8429652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Rectangle 32"/>
          <p:cNvSpPr/>
          <p:nvPr/>
        </p:nvSpPr>
        <p:spPr>
          <a:xfrm>
            <a:off x="8143900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ectangle 36"/>
          <p:cNvSpPr/>
          <p:nvPr/>
        </p:nvSpPr>
        <p:spPr>
          <a:xfrm>
            <a:off x="7286644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altLang="ja-JP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l-GR" altLang="ja-JP" smtClean="0"/>
              <a:t>Kλικ για επεξεργασία των στυλ του υποδείγματος</a:t>
            </a:r>
          </a:p>
          <a:p>
            <a:pPr lvl="1"/>
            <a:r>
              <a:rPr lang="el-GR" altLang="ja-JP" smtClean="0"/>
              <a:t>Δεύτερου επιπέδου</a:t>
            </a:r>
          </a:p>
          <a:p>
            <a:pPr lvl="2"/>
            <a:r>
              <a:rPr lang="el-GR" altLang="ja-JP" smtClean="0"/>
              <a:t>Τρίτου επιπέδου</a:t>
            </a:r>
          </a:p>
          <a:p>
            <a:pPr lvl="3"/>
            <a:r>
              <a:rPr lang="el-GR" altLang="ja-JP" smtClean="0"/>
              <a:t>Τέταρτου επιπέδου</a:t>
            </a:r>
          </a:p>
          <a:p>
            <a:pPr lvl="4"/>
            <a:r>
              <a:rPr lang="el-GR" altLang="ja-JP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CBA4B-5F15-44FA-A902-4A1047A98EFD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CC69BA-55C9-40D9-8592-ED4107A05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l-GR" altLang="ja-JP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l-GR" altLang="ja-JP" smtClean="0"/>
              <a:t>Kλικ για επεξεργασία των στυλ του υποδείγματος</a:t>
            </a:r>
          </a:p>
          <a:p>
            <a:pPr lvl="1"/>
            <a:r>
              <a:rPr lang="el-GR" altLang="ja-JP" smtClean="0"/>
              <a:t>Δεύτερου επιπέδου</a:t>
            </a:r>
          </a:p>
          <a:p>
            <a:pPr lvl="2"/>
            <a:r>
              <a:rPr lang="el-GR" altLang="ja-JP" smtClean="0"/>
              <a:t>Τρίτου επιπέδου</a:t>
            </a:r>
          </a:p>
          <a:p>
            <a:pPr lvl="3"/>
            <a:r>
              <a:rPr lang="el-GR" altLang="ja-JP" smtClean="0"/>
              <a:t>Τέταρτου επιπέδου</a:t>
            </a:r>
          </a:p>
          <a:p>
            <a:pPr lvl="4"/>
            <a:r>
              <a:rPr lang="el-GR" altLang="ja-JP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CBA4B-5F15-44FA-A902-4A1047A98EFD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CC69BA-55C9-40D9-8592-ED4107A05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altLang="ja-JP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l-GR" altLang="ja-JP" smtClean="0"/>
              <a:t>Kλικ για επεξεργασία των στυλ του υποδείγματος</a:t>
            </a:r>
          </a:p>
          <a:p>
            <a:pPr lvl="1"/>
            <a:r>
              <a:rPr lang="el-GR" altLang="ja-JP" smtClean="0"/>
              <a:t>Δεύτερου επιπέδου</a:t>
            </a:r>
          </a:p>
          <a:p>
            <a:pPr lvl="2"/>
            <a:r>
              <a:rPr lang="el-GR" altLang="ja-JP" smtClean="0"/>
              <a:t>Τρίτου επιπέδου</a:t>
            </a:r>
          </a:p>
          <a:p>
            <a:pPr lvl="3"/>
            <a:r>
              <a:rPr lang="el-GR" altLang="ja-JP" smtClean="0"/>
              <a:t>Τέταρτου επιπέδου</a:t>
            </a:r>
          </a:p>
          <a:p>
            <a:pPr lvl="4"/>
            <a:r>
              <a:rPr lang="el-GR" altLang="ja-JP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CBA4B-5F15-44FA-A902-4A1047A98EFD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CC69BA-55C9-40D9-8592-ED4107A05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4214818"/>
            <a:ext cx="5718048" cy="977486"/>
          </a:xfrm>
        </p:spPr>
        <p:txBody>
          <a:bodyPr lIns="82296" tIns="45720" bIns="0" anchor="t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 altLang="ja-JP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CBA4B-5F15-44FA-A902-4A1047A98EFD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CC69BA-55C9-40D9-8592-ED4107A057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366404"/>
            <a:ext cx="8156448" cy="777240"/>
          </a:xfrm>
        </p:spPr>
        <p:txBody>
          <a:bodyPr tIns="64008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>
              <a:buNone/>
              <a:defRPr sz="38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el-GR" altLang="ja-JP" smtClean="0"/>
              <a:t>Kλικ για επεξεργασία του τίτλου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14348" y="5277543"/>
            <a:ext cx="75009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l-GR" altLang="ja-JP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altLang="ja-JP" smtClean="0"/>
              <a:t>Kλικ για επεξεργασία των στυλ του υποδείγματος</a:t>
            </a:r>
          </a:p>
          <a:p>
            <a:pPr lvl="1"/>
            <a:r>
              <a:rPr lang="el-GR" altLang="ja-JP" smtClean="0"/>
              <a:t>Δεύτερου επιπέδου</a:t>
            </a:r>
          </a:p>
          <a:p>
            <a:pPr lvl="2"/>
            <a:r>
              <a:rPr lang="el-GR" altLang="ja-JP" smtClean="0"/>
              <a:t>Τρίτου επιπέδου</a:t>
            </a:r>
          </a:p>
          <a:p>
            <a:pPr lvl="3"/>
            <a:r>
              <a:rPr lang="el-GR" altLang="ja-JP" smtClean="0"/>
              <a:t>Τέταρτου επιπέδου</a:t>
            </a:r>
          </a:p>
          <a:p>
            <a:pPr lvl="4"/>
            <a:r>
              <a:rPr lang="el-GR" altLang="ja-JP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altLang="ja-JP" smtClean="0"/>
              <a:t>Kλικ για επεξεργασία των στυλ του υποδείγματος</a:t>
            </a:r>
          </a:p>
          <a:p>
            <a:pPr lvl="1"/>
            <a:r>
              <a:rPr lang="el-GR" altLang="ja-JP" smtClean="0"/>
              <a:t>Δεύτερου επιπέδου</a:t>
            </a:r>
          </a:p>
          <a:p>
            <a:pPr lvl="2"/>
            <a:r>
              <a:rPr lang="el-GR" altLang="ja-JP" smtClean="0"/>
              <a:t>Τρίτου επιπέδου</a:t>
            </a:r>
          </a:p>
          <a:p>
            <a:pPr lvl="3"/>
            <a:r>
              <a:rPr lang="el-GR" altLang="ja-JP" smtClean="0"/>
              <a:t>Τέταρτου επιπέδου</a:t>
            </a:r>
          </a:p>
          <a:p>
            <a:pPr lvl="4"/>
            <a:r>
              <a:rPr lang="el-GR" altLang="ja-JP" smtClean="0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CBA4B-5F15-44FA-A902-4A1047A98EFD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CC69BA-55C9-40D9-8592-ED4107A05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l-GR" altLang="ja-JP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altLang="ja-JP" smtClean="0"/>
              <a:t>Kλικ για επεξεργασία των στυλ του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altLang="ja-JP" smtClean="0"/>
              <a:t>Kλικ για επεξεργασία των στυλ του υποδείγματος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altLang="ja-JP" smtClean="0"/>
              <a:t>Kλικ για επεξεργασία των στυλ του υποδείγματος</a:t>
            </a:r>
          </a:p>
          <a:p>
            <a:pPr lvl="1"/>
            <a:r>
              <a:rPr lang="el-GR" altLang="ja-JP" smtClean="0"/>
              <a:t>Δεύτερου επιπέδου</a:t>
            </a:r>
          </a:p>
          <a:p>
            <a:pPr lvl="2"/>
            <a:r>
              <a:rPr lang="el-GR" altLang="ja-JP" smtClean="0"/>
              <a:t>Τρίτου επιπέδου</a:t>
            </a:r>
          </a:p>
          <a:p>
            <a:pPr lvl="3"/>
            <a:r>
              <a:rPr lang="el-GR" altLang="ja-JP" smtClean="0"/>
              <a:t>Τέταρτου επιπέδου</a:t>
            </a:r>
          </a:p>
          <a:p>
            <a:pPr lvl="4"/>
            <a:r>
              <a:rPr lang="el-GR" altLang="ja-JP" smtClean="0"/>
              <a:t>Πέμπτου επιπέδου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altLang="ja-JP" smtClean="0"/>
              <a:t>Kλικ για επεξεργασία των στυλ του υποδείγματος</a:t>
            </a:r>
          </a:p>
          <a:p>
            <a:pPr lvl="1"/>
            <a:r>
              <a:rPr lang="el-GR" altLang="ja-JP" smtClean="0"/>
              <a:t>Δεύτερου επιπέδου</a:t>
            </a:r>
          </a:p>
          <a:p>
            <a:pPr lvl="2"/>
            <a:r>
              <a:rPr lang="el-GR" altLang="ja-JP" smtClean="0"/>
              <a:t>Τρίτου επιπέδου</a:t>
            </a:r>
          </a:p>
          <a:p>
            <a:pPr lvl="3"/>
            <a:r>
              <a:rPr lang="el-GR" altLang="ja-JP" smtClean="0"/>
              <a:t>Τέταρτου επιπέδου</a:t>
            </a:r>
          </a:p>
          <a:p>
            <a:pPr lvl="4"/>
            <a:r>
              <a:rPr lang="el-GR" altLang="ja-JP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CBA4B-5F15-44FA-A902-4A1047A98EFD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CC69BA-55C9-40D9-8592-ED4107A05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l-GR" altLang="ja-JP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CBA4B-5F15-44FA-A902-4A1047A98EFD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CC69BA-55C9-40D9-8592-ED4107A05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CBA4B-5F15-44FA-A902-4A1047A98EFD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CC69BA-55C9-40D9-8592-ED4107A05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528878" cy="1162050"/>
          </a:xfrm>
        </p:spPr>
        <p:txBody>
          <a:bodyPr anchor="ctr"/>
          <a:lstStyle>
            <a:lvl1pPr algn="l">
              <a:buNone/>
              <a:defRPr sz="2000" b="0"/>
            </a:lvl1pPr>
            <a:extLst/>
          </a:lstStyle>
          <a:p>
            <a:r>
              <a:rPr lang="el-GR" altLang="ja-JP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28878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l-GR" altLang="ja-JP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285728"/>
            <a:ext cx="5486400" cy="5721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l-GR" altLang="ja-JP" smtClean="0"/>
              <a:t>Kλικ για επεξεργασία των στυλ του υποδείγματος</a:t>
            </a:r>
          </a:p>
          <a:p>
            <a:pPr lvl="1"/>
            <a:r>
              <a:rPr lang="el-GR" altLang="ja-JP" smtClean="0"/>
              <a:t>Δεύτερου επιπέδου</a:t>
            </a:r>
          </a:p>
          <a:p>
            <a:pPr lvl="2"/>
            <a:r>
              <a:rPr lang="el-GR" altLang="ja-JP" smtClean="0"/>
              <a:t>Τρίτου επιπέδου</a:t>
            </a:r>
          </a:p>
          <a:p>
            <a:pPr lvl="3"/>
            <a:r>
              <a:rPr lang="el-GR" altLang="ja-JP" smtClean="0"/>
              <a:t>Τέταρτου επιπέδου</a:t>
            </a:r>
          </a:p>
          <a:p>
            <a:pPr lvl="4"/>
            <a:r>
              <a:rPr lang="el-GR" altLang="ja-JP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CBA4B-5F15-44FA-A902-4A1047A98EFD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CC69BA-55C9-40D9-8592-ED4107A05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914400" y="4941829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l-GR" altLang="ja-JP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57166"/>
            <a:ext cx="6858048" cy="4286280"/>
          </a:xfrm>
          <a:noFill/>
          <a:ln w="12700">
            <a:noFill/>
          </a:ln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l-GR" altLang="ja-JP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914400" y="5643578"/>
            <a:ext cx="6858000" cy="428628"/>
          </a:xfrm>
        </p:spPr>
        <p:txBody>
          <a:bodyPr>
            <a:normAutofit/>
          </a:bodyPr>
          <a:lstStyle>
            <a:lvl1pPr marL="27432" indent="0">
              <a:spcBef>
                <a:spcPts val="0"/>
              </a:spcBef>
              <a:buNone/>
              <a:defRPr sz="11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l-GR" altLang="ja-JP" smtClean="0"/>
              <a:t>Kλικ για επεξεργασία των στυλ του υποδείγματος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BA4B-5F15-44FA-A902-4A1047A98EFD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C69BA-55C9-40D9-8592-ED4107A0578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1"/>
            <a:ext cx="214282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extLst/>
          </a:lstStyle>
          <a:p>
            <a:r>
              <a:rPr lang="el-GR" altLang="ja-JP" smtClean="0"/>
              <a:t>Kλικ για επεξεργασία του τίτλου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571612"/>
            <a:ext cx="7772400" cy="4783948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l-GR" altLang="ja-JP" smtClean="0"/>
              <a:t>Kλικ για επεξεργασία των στυλ του υποδείγματος</a:t>
            </a:r>
          </a:p>
          <a:p>
            <a:pPr lvl="1"/>
            <a:r>
              <a:rPr lang="el-GR" altLang="ja-JP" smtClean="0"/>
              <a:t>Δεύτερου επιπέδου</a:t>
            </a:r>
          </a:p>
          <a:p>
            <a:pPr lvl="2"/>
            <a:r>
              <a:rPr lang="el-GR" altLang="ja-JP" smtClean="0"/>
              <a:t>Τρίτου επιπέδου</a:t>
            </a:r>
          </a:p>
          <a:p>
            <a:pPr lvl="3"/>
            <a:r>
              <a:rPr lang="el-GR" altLang="ja-JP" smtClean="0"/>
              <a:t>Τέταρτου επιπέδου</a:t>
            </a:r>
          </a:p>
          <a:p>
            <a:pPr lvl="4"/>
            <a:r>
              <a:rPr lang="el-GR" altLang="ja-JP" smtClean="0"/>
              <a:t>Πέμπτου επιπέδου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21461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E8ECBA4B-5F15-44FA-A902-4A1047A98EFD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21461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21461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E4CC69BA-55C9-40D9-8592-ED4107A0578A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3293075" y="342900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3243408" y="342823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3185349" y="3428230"/>
            <a:ext cx="6858000" cy="1588"/>
          </a:xfrm>
          <a:prstGeom prst="line">
            <a:avLst/>
          </a:prstGeom>
          <a:ln w="31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699724" y="3428182"/>
            <a:ext cx="6858000" cy="1588"/>
          </a:xfrm>
          <a:prstGeom prst="line">
            <a:avLst/>
          </a:prstGeom>
          <a:ln w="285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b="1" kern="1200" cap="none" spc="0" baseline="0">
          <a:ln/>
          <a:gradFill>
            <a:gsLst>
              <a:gs pos="0">
                <a:schemeClr val="tx2">
                  <a:lumMod val="90000"/>
                </a:schemeClr>
              </a:gs>
              <a:gs pos="50000">
                <a:schemeClr val="tx2">
                  <a:lumMod val="50000"/>
                </a:schemeClr>
              </a:gs>
              <a:gs pos="100000">
                <a:schemeClr val="tx2">
                  <a:lumMod val="2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accent2">
            <a:lumMod val="75000"/>
          </a:schemeClr>
        </a:buClr>
        <a:buSzPct val="85000"/>
        <a:buFont typeface="Wingdings 2" pitchFamily="18" charset="2"/>
        <a:buChar char="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" pitchFamily="2" charset="2"/>
        <a:buChar char="l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>
            <a:lumMod val="40000"/>
            <a:lumOff val="60000"/>
          </a:schemeClr>
        </a:buClr>
        <a:buSzPct val="65000"/>
        <a:buFont typeface="Wingdings 2" pitchFamily="18" charset="2"/>
        <a:buChar char="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2">
            <a:lumMod val="20000"/>
            <a:lumOff val="80000"/>
          </a:schemeClr>
        </a:buClr>
        <a:buSzPct val="100000"/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50000"/>
        <a:buFont typeface="Wingdings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l.wikipedia.org/w/index.php?title=%CE%A4%CF%81%CE%BF%CF%80%CE%B9%CE%BA%CE%AC_%CF%86%CF%81%CE%BF%CF%8D%CF%84%CE%B1&amp;action=edit&amp;redlink=1" TargetMode="External"/><Relationship Id="rId3" Type="http://schemas.openxmlformats.org/officeDocument/2006/relationships/hyperlink" Target="http://el.wikipedia.org/wiki/%CE%A6%CE%B1%CF%83%CF%8C%CE%BB%CE%B9%CE%B1" TargetMode="External"/><Relationship Id="rId7" Type="http://schemas.openxmlformats.org/officeDocument/2006/relationships/hyperlink" Target="http://el.wikipedia.org/wiki/%CE%9A%CF%81%CE%B5%CE%BC%CE%BC%CF%8D%CE%B4%CE%B9" TargetMode="External"/><Relationship Id="rId2" Type="http://schemas.openxmlformats.org/officeDocument/2006/relationships/hyperlink" Target="http://el.wikipedia.org/wiki/%CE%9C%CF%80%CE%B1%CE%BD%CE%AC%CE%BD%CE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.wikipedia.org/w/index.php?title=%CE%A7%CE%BF%CE%B9%CF%81%CE%B9%CE%BD%CF%8C&amp;action=edit&amp;redlink=1" TargetMode="External"/><Relationship Id="rId5" Type="http://schemas.openxmlformats.org/officeDocument/2006/relationships/hyperlink" Target="http://el.wikipedia.org/w/index.php?title=%CE%92%CE%BF%CE%B4%CE%B9%CE%BD%CF%8C&amp;action=edit&amp;redlink=1" TargetMode="External"/><Relationship Id="rId4" Type="http://schemas.openxmlformats.org/officeDocument/2006/relationships/hyperlink" Target="http://el.wikipedia.org/wiki/%CE%A1%CF%8D%CE%B6%CE%B9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%CE%9A%CE%B1%CF%81%CE%B1%CF%8A%CE%B2%CE%B9%CE%BA%CE%AE" TargetMode="External"/><Relationship Id="rId2" Type="http://schemas.openxmlformats.org/officeDocument/2006/relationships/hyperlink" Target="http://el.wikipedia.org/wiki/%CE%99%CF%83%CF%80%CE%B1%CE%BD%CE%B9%CE%BA%CE%AE_%CE%B3%CE%BB%CF%8E%CF%83%CF%83%CE%B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l.wikipedia.org/wiki/%CE%A4%CE%B5%CF%81%CE%BA%CF%82_%CE%BA%CE%B1%CE%B9_%CE%9A%CE%AD%CE%B9%CE%BA%CE%BF%CF%82" TargetMode="External"/><Relationship Id="rId3" Type="http://schemas.openxmlformats.org/officeDocument/2006/relationships/hyperlink" Target="http://el.wikipedia.org/wiki/%CE%9A%CE%B1%CF%81%CE%B1%CF%8A%CE%B2%CE%B9%CE%BA%CE%AE_%CE%98%CE%AC%CE%BB%CE%B1%CF%83%CF%83%CE%B1" TargetMode="External"/><Relationship Id="rId7" Type="http://schemas.openxmlformats.org/officeDocument/2006/relationships/hyperlink" Target="http://el.wikipedia.org/wiki/%CE%9C%CF%80%CE%B1%CF%87%CE%AC%CE%BC%CE%B5%CF%82" TargetMode="External"/><Relationship Id="rId2" Type="http://schemas.openxmlformats.org/officeDocument/2006/relationships/hyperlink" Target="http://el.wikipedia.org/wiki/%CE%9A%CE%B1%CF%81%CE%B1%CF%8A%CE%B2%CE%B9%CE%BA%CE%A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.wikipedia.org/wiki/%CE%97%CE%BD%CF%89%CE%BC%CE%AD%CE%BD%CE%B5%CF%82_%CE%A0%CE%BF%CE%BB%CE%B9%CF%84%CE%B5%CE%AF%CE%B5%CF%82_%CF%84%CE%B7%CF%82_%CE%91%CE%BC%CE%B5%CF%81%CE%B9%CE%BA%CE%AE%CF%82" TargetMode="External"/><Relationship Id="rId5" Type="http://schemas.openxmlformats.org/officeDocument/2006/relationships/hyperlink" Target="http://el.wikipedia.org/wiki/%CE%91%CF%84%CE%BB%CE%B1%CE%BD%CF%84%CE%B9%CE%BA%CF%8C%CF%82_%CE%A9%CE%BA%CE%B5%CE%B1%CE%BD%CF%8C%CF%82" TargetMode="External"/><Relationship Id="rId10" Type="http://schemas.openxmlformats.org/officeDocument/2006/relationships/hyperlink" Target="http://el.wikipedia.org/wiki/%CE%9C%CE%B5%CE%BE%CE%B9%CE%BA%CF%8C" TargetMode="External"/><Relationship Id="rId4" Type="http://schemas.openxmlformats.org/officeDocument/2006/relationships/hyperlink" Target="http://el.wikipedia.org/wiki/%CE%9A%CF%8C%CE%BB%CF%80%CE%BF%CF%82_%CF%84%CE%BF%CF%85_%CE%9C%CE%B5%CE%BE%CE%B9%CE%BA%CE%BF%CF%8D" TargetMode="External"/><Relationship Id="rId9" Type="http://schemas.openxmlformats.org/officeDocument/2006/relationships/hyperlink" Target="http://el.wikipedia.org/wiki/%CE%91%CF%8A%CF%84%CE%A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%CE%9C%CF%80%CE%B1%CF%87%CE%B1%CF%81%CE%B9%CE%BA%CE%AC" TargetMode="External"/><Relationship Id="rId2" Type="http://schemas.openxmlformats.org/officeDocument/2006/relationships/hyperlink" Target="http://el.wikipedia.org/wiki/%CE%9A%CE%B1%CF%81%CE%B1%CF%8A%CE%B2%CE%B9%CE%BA%CE%A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Pictures\Cuba-Flag-Wallpapers-1440x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70050"/>
          </a:xfrm>
          <a:prstGeom prst="rect">
            <a:avLst/>
          </a:prstGeom>
          <a:noFill/>
        </p:spPr>
      </p:pic>
      <p:sp>
        <p:nvSpPr>
          <p:cNvPr id="7" name="1 - Τίτλος"/>
          <p:cNvSpPr>
            <a:spLocks noGrp="1"/>
          </p:cNvSpPr>
          <p:nvPr>
            <p:ph type="ctrTitle"/>
          </p:nvPr>
        </p:nvSpPr>
        <p:spPr>
          <a:xfrm>
            <a:off x="3779912" y="3068960"/>
            <a:ext cx="7772400" cy="903534"/>
          </a:xfrm>
        </p:spPr>
        <p:txBody>
          <a:bodyPr/>
          <a:lstStyle/>
          <a:p>
            <a:r>
              <a:rPr lang="el-GR" sz="4800" dirty="0" smtClean="0"/>
              <a:t>Η ΚΟΥΒΑ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παραδοσιακό κουβανέζικο γεύμα δεν σερβίρεται σε πολλά πιάτα, αλλά όλα τα φαγητά σερβίρονται ταυτόχρονα. Ένα τυπικό γεύμα θα μπορούσε να περιλαμβάνει ένα είδος </a:t>
            </a:r>
            <a:r>
              <a:rPr lang="el-GR" dirty="0" smtClean="0">
                <a:hlinkClick r:id="rId2" tooltip="Μπανάνα"/>
              </a:rPr>
              <a:t>μπανάνας</a:t>
            </a:r>
            <a:r>
              <a:rPr lang="el-GR" dirty="0" smtClean="0"/>
              <a:t>, μαύρα </a:t>
            </a:r>
            <a:r>
              <a:rPr lang="el-GR" dirty="0" smtClean="0">
                <a:hlinkClick r:id="rId3" tooltip="Φασόλια"/>
              </a:rPr>
              <a:t>φασόλια</a:t>
            </a:r>
            <a:r>
              <a:rPr lang="el-GR" dirty="0" smtClean="0"/>
              <a:t> με </a:t>
            </a:r>
            <a:r>
              <a:rPr lang="el-GR" dirty="0" smtClean="0">
                <a:hlinkClick r:id="rId4" tooltip="Ρύζι"/>
              </a:rPr>
              <a:t>ρύζι</a:t>
            </a:r>
            <a:r>
              <a:rPr lang="el-GR" dirty="0" smtClean="0"/>
              <a:t>, </a:t>
            </a:r>
            <a:r>
              <a:rPr lang="el-GR" i="1" dirty="0" err="1" smtClean="0"/>
              <a:t>ρόπα</a:t>
            </a:r>
            <a:r>
              <a:rPr lang="el-GR" i="1" dirty="0" smtClean="0"/>
              <a:t> </a:t>
            </a:r>
            <a:r>
              <a:rPr lang="el-GR" i="1" dirty="0" err="1" smtClean="0"/>
              <a:t>βιέχα</a:t>
            </a:r>
            <a:r>
              <a:rPr lang="el-GR" dirty="0" smtClean="0"/>
              <a:t> (μικρά κομματάκια </a:t>
            </a:r>
            <a:r>
              <a:rPr lang="el-GR" dirty="0">
                <a:hlinkClick r:id="rId5" tooltip="Βοδινό (δεν έχει γραφτεί ακόμα)"/>
              </a:rPr>
              <a:t>βοδινό</a:t>
            </a:r>
            <a:r>
              <a:rPr lang="el-GR" dirty="0" smtClean="0"/>
              <a:t>), κουβανέζικο ψωμί, </a:t>
            </a:r>
            <a:r>
              <a:rPr lang="el-GR" dirty="0">
                <a:hlinkClick r:id="rId6" tooltip="Χοιρινό (δεν έχει γραφτεί ακόμα)"/>
              </a:rPr>
              <a:t>χοιρινό</a:t>
            </a:r>
            <a:r>
              <a:rPr lang="el-GR" dirty="0" smtClean="0"/>
              <a:t> με </a:t>
            </a:r>
            <a:r>
              <a:rPr lang="el-GR" dirty="0" smtClean="0">
                <a:hlinkClick r:id="rId7" tooltip="Κρεμμύδι"/>
              </a:rPr>
              <a:t>κρεμμύδια</a:t>
            </a:r>
            <a:r>
              <a:rPr lang="el-GR" dirty="0" smtClean="0"/>
              <a:t>, και </a:t>
            </a:r>
            <a:r>
              <a:rPr lang="el-GR" dirty="0">
                <a:hlinkClick r:id="rId8" tooltip="Τροπικά φρούτα (δεν έχει γραφτεί ακόμα)"/>
              </a:rPr>
              <a:t>τροπικά φρούτα</a:t>
            </a:r>
            <a:r>
              <a:rPr lang="el-GR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55776" y="1916832"/>
            <a:ext cx="8229600" cy="1143000"/>
          </a:xfrm>
        </p:spPr>
        <p:txBody>
          <a:bodyPr/>
          <a:lstStyle/>
          <a:p>
            <a:r>
              <a:rPr lang="el-GR" sz="6000" dirty="0" smtClean="0"/>
              <a:t>ΤΕΛΟΣ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525963"/>
          </a:xfrm>
        </p:spPr>
        <p:txBody>
          <a:bodyPr/>
          <a:lstStyle/>
          <a:p>
            <a:r>
              <a:rPr lang="el-GR" dirty="0" smtClean="0"/>
              <a:t>Η </a:t>
            </a:r>
            <a:r>
              <a:rPr lang="el-GR" b="1" dirty="0" smtClean="0"/>
              <a:t>Δημοκρατία της Κούβας</a:t>
            </a:r>
            <a:r>
              <a:rPr lang="el-GR" dirty="0" smtClean="0"/>
              <a:t>(</a:t>
            </a:r>
            <a:r>
              <a:rPr lang="el-GR" dirty="0" smtClean="0">
                <a:hlinkClick r:id="rId2" tooltip="Ισπανική γλώσσα"/>
              </a:rPr>
              <a:t>ισπανικά</a:t>
            </a:r>
            <a:r>
              <a:rPr lang="el-GR" dirty="0" smtClean="0"/>
              <a:t> </a:t>
            </a:r>
            <a:r>
              <a:rPr lang="el-GR" i="1" dirty="0" smtClean="0"/>
              <a:t>República de Cuba</a:t>
            </a:r>
            <a:r>
              <a:rPr lang="el-GR" dirty="0" smtClean="0"/>
              <a:t>), είναι νησιωτικό κράτος της </a:t>
            </a:r>
            <a:r>
              <a:rPr lang="el-GR" dirty="0" smtClean="0">
                <a:hlinkClick r:id="rId3" tooltip="Καραϊβική"/>
              </a:rPr>
              <a:t>Καραϊβικής</a:t>
            </a:r>
            <a:r>
              <a:rPr lang="el-GR" dirty="0" smtClean="0"/>
              <a:t> που αποτελείται από το ομώνυμο νησί, καθώς και μικρότερα νησιά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Βρίσκεται στη βόρεια </a:t>
            </a:r>
            <a:r>
              <a:rPr lang="el-GR" dirty="0" smtClean="0">
                <a:hlinkClick r:id="rId2" tooltip="Καραϊβική"/>
              </a:rPr>
              <a:t>Καραϊβική</a:t>
            </a:r>
            <a:r>
              <a:rPr lang="el-GR" dirty="0" smtClean="0"/>
              <a:t>, ανάμεσα στην </a:t>
            </a:r>
            <a:r>
              <a:rPr lang="el-GR" dirty="0" smtClean="0">
                <a:hlinkClick r:id="rId3" tooltip="Καραϊβική Θάλασσα"/>
              </a:rPr>
              <a:t>Καραϊβική Θάλασσα</a:t>
            </a:r>
            <a:r>
              <a:rPr lang="el-GR" dirty="0" smtClean="0"/>
              <a:t>, τον </a:t>
            </a:r>
            <a:r>
              <a:rPr lang="el-GR" dirty="0" smtClean="0">
                <a:hlinkClick r:id="rId4" tooltip="Κόλπος του Μεξικού"/>
              </a:rPr>
              <a:t>Κόλπο του Μεξικού</a:t>
            </a:r>
            <a:r>
              <a:rPr lang="el-GR" dirty="0" smtClean="0"/>
              <a:t> και τον </a:t>
            </a:r>
            <a:r>
              <a:rPr lang="el-GR" dirty="0" smtClean="0">
                <a:hlinkClick r:id="rId5" tooltip="Ατλαντικός Ωκεανός"/>
              </a:rPr>
              <a:t>Ατλαντικό Ωκεανό</a:t>
            </a:r>
            <a:r>
              <a:rPr lang="el-GR" dirty="0" smtClean="0"/>
              <a:t>. Η Κούβα βρίσκεται νότια των </a:t>
            </a:r>
            <a:r>
              <a:rPr lang="el-GR" dirty="0" smtClean="0">
                <a:hlinkClick r:id="rId6" tooltip="Ηνωμένες Πολιτείες της Αμερικής"/>
              </a:rPr>
              <a:t>ΗΠΑ</a:t>
            </a:r>
            <a:r>
              <a:rPr lang="el-GR" dirty="0" smtClean="0"/>
              <a:t> και των νήσων </a:t>
            </a:r>
            <a:r>
              <a:rPr lang="el-GR" dirty="0" smtClean="0">
                <a:hlinkClick r:id="rId7" tooltip="Μπαχάμες"/>
              </a:rPr>
              <a:t>Μπαχάμες</a:t>
            </a:r>
            <a:r>
              <a:rPr lang="el-GR" dirty="0" smtClean="0"/>
              <a:t>, δυτικά των </a:t>
            </a:r>
            <a:r>
              <a:rPr lang="el-GR" dirty="0" smtClean="0">
                <a:hlinkClick r:id="rId8" tooltip="Τερκς και Κέικος"/>
              </a:rPr>
              <a:t>Νήσων Τερκς </a:t>
            </a:r>
            <a:r>
              <a:rPr lang="el-GR" dirty="0" err="1" smtClean="0">
                <a:hlinkClick r:id="rId8" tooltip="Τερκς και Κέικος"/>
              </a:rPr>
              <a:t>εντ</a:t>
            </a:r>
            <a:r>
              <a:rPr lang="el-GR" dirty="0" smtClean="0">
                <a:hlinkClick r:id="rId8" tooltip="Τερκς και Κέικος"/>
              </a:rPr>
              <a:t> </a:t>
            </a:r>
            <a:r>
              <a:rPr lang="el-GR" dirty="0" err="1" smtClean="0">
                <a:hlinkClick r:id="rId8" tooltip="Τερκς και Κέικος"/>
              </a:rPr>
              <a:t>Καϊκος</a:t>
            </a:r>
            <a:r>
              <a:rPr lang="el-GR" dirty="0" smtClean="0"/>
              <a:t> και της </a:t>
            </a:r>
            <a:r>
              <a:rPr lang="el-GR" dirty="0" smtClean="0">
                <a:hlinkClick r:id="rId9" tooltip="Αϊτή"/>
              </a:rPr>
              <a:t>Αϊτής</a:t>
            </a:r>
            <a:r>
              <a:rPr lang="el-GR" dirty="0" smtClean="0"/>
              <a:t> και ανατολικά του </a:t>
            </a:r>
            <a:r>
              <a:rPr lang="el-GR" dirty="0" smtClean="0">
                <a:hlinkClick r:id="rId10" tooltip="Μεξικό"/>
              </a:rPr>
              <a:t>Μεξικού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err="1" smtClean="0"/>
              <a:t>Στήν</a:t>
            </a:r>
            <a:r>
              <a:rPr lang="el-GR" dirty="0" smtClean="0"/>
              <a:t> μορφολογία τού εδάφους ξεχωρίζουν οι τρείς οροσειρές </a:t>
            </a:r>
            <a:r>
              <a:rPr lang="el-GR" dirty="0" err="1" smtClean="0"/>
              <a:t>Sierra</a:t>
            </a:r>
            <a:r>
              <a:rPr lang="el-GR" dirty="0" smtClean="0"/>
              <a:t> </a:t>
            </a:r>
            <a:r>
              <a:rPr lang="el-GR" dirty="0" err="1" smtClean="0"/>
              <a:t>del</a:t>
            </a:r>
            <a:r>
              <a:rPr lang="el-GR" dirty="0" smtClean="0"/>
              <a:t> </a:t>
            </a:r>
            <a:r>
              <a:rPr lang="el-GR" dirty="0" err="1" smtClean="0"/>
              <a:t>Escambray</a:t>
            </a:r>
            <a:r>
              <a:rPr lang="el-GR" dirty="0" smtClean="0"/>
              <a:t>, </a:t>
            </a:r>
            <a:r>
              <a:rPr lang="el-GR" dirty="0" err="1" smtClean="0"/>
              <a:t>Sierra</a:t>
            </a:r>
            <a:r>
              <a:rPr lang="el-GR" dirty="0" smtClean="0"/>
              <a:t> de </a:t>
            </a:r>
            <a:r>
              <a:rPr lang="el-GR" dirty="0" err="1" smtClean="0"/>
              <a:t>los</a:t>
            </a:r>
            <a:r>
              <a:rPr lang="el-GR" dirty="0" smtClean="0"/>
              <a:t> </a:t>
            </a:r>
            <a:r>
              <a:rPr lang="el-GR" dirty="0" err="1" smtClean="0"/>
              <a:t>Organos</a:t>
            </a:r>
            <a:r>
              <a:rPr lang="el-GR" dirty="0" smtClean="0"/>
              <a:t> &amp; </a:t>
            </a:r>
            <a:r>
              <a:rPr lang="el-GR" dirty="0" err="1" smtClean="0"/>
              <a:t>Sierra</a:t>
            </a:r>
            <a:r>
              <a:rPr lang="el-GR" dirty="0" smtClean="0"/>
              <a:t> </a:t>
            </a:r>
            <a:r>
              <a:rPr lang="el-GR" dirty="0" err="1" smtClean="0"/>
              <a:t>Maestra</a:t>
            </a:r>
            <a:r>
              <a:rPr lang="el-GR" dirty="0" smtClean="0"/>
              <a:t> καθώς και οι ποταμοί </a:t>
            </a:r>
            <a:r>
              <a:rPr lang="el-GR" dirty="0" err="1" smtClean="0"/>
              <a:t>Cauto</a:t>
            </a:r>
            <a:r>
              <a:rPr lang="el-GR" dirty="0" smtClean="0"/>
              <a:t>, </a:t>
            </a:r>
            <a:r>
              <a:rPr lang="el-GR" dirty="0" err="1" smtClean="0"/>
              <a:t>Toa</a:t>
            </a:r>
            <a:r>
              <a:rPr lang="el-GR" dirty="0" smtClean="0"/>
              <a:t>, </a:t>
            </a:r>
            <a:r>
              <a:rPr lang="el-GR" dirty="0" err="1" smtClean="0"/>
              <a:t>Cuyaguateje</a:t>
            </a:r>
            <a:r>
              <a:rPr lang="el-GR" dirty="0" smtClean="0"/>
              <a:t>, </a:t>
            </a:r>
            <a:r>
              <a:rPr lang="el-GR" dirty="0" err="1" smtClean="0"/>
              <a:t>Yumuri</a:t>
            </a:r>
            <a:r>
              <a:rPr lang="el-GR" dirty="0" smtClean="0"/>
              <a:t>, </a:t>
            </a:r>
            <a:r>
              <a:rPr lang="el-GR" dirty="0" err="1" smtClean="0"/>
              <a:t>Contramaestre</a:t>
            </a:r>
            <a:r>
              <a:rPr lang="el-GR" dirty="0" smtClean="0"/>
              <a:t>. Την εντυπωσιακή φύση της Κούβας χαρακτηρίζουν τα </a:t>
            </a:r>
            <a:r>
              <a:rPr lang="el-GR" dirty="0" err="1" smtClean="0"/>
              <a:t>φοινικόδενδρα</a:t>
            </a:r>
            <a:r>
              <a:rPr lang="el-GR" dirty="0" smtClean="0"/>
              <a:t>, οι απέραντες φυτείες με καρύδες, τα τροπικά φρούτα, τα εσπεριδοειδή και κυρίως το ζαχαροκάλαμο. Το μαγευτικό τοπίο συμπληρώνουν πολύχρωμα πουλιά, ακίνδυνα έντομα και ο ασύγκριτος θαλάσσιος βυθός. Όλα αυτά, μαζί με την διάχυτη γοητεία της ατμόσφαιρας των ’60s στα αστικά κέντρα, συνθέτουν αυτό που ο καθένας μας θα αποκαλούσε παράδεισο.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agesCAVEF3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62406">
            <a:off x="2037885" y="514486"/>
            <a:ext cx="6738532" cy="4436345"/>
          </a:xfrm>
          <a:prstGeom prst="ellipse">
            <a:avLst/>
          </a:prstGeom>
        </p:spPr>
      </p:pic>
      <p:sp>
        <p:nvSpPr>
          <p:cNvPr id="6" name="5 - Κυματισμός"/>
          <p:cNvSpPr/>
          <p:nvPr/>
        </p:nvSpPr>
        <p:spPr>
          <a:xfrm>
            <a:off x="755576" y="5013176"/>
            <a:ext cx="7200800" cy="1340768"/>
          </a:xfrm>
          <a:prstGeom prst="wave">
            <a:avLst>
              <a:gd name="adj1" fmla="val 12500"/>
              <a:gd name="adj2" fmla="val -8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2051720" y="5373216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ΠΑΡΑΛΙΑ ΤΗΣ ΚΟΥΒΑΣ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86058">
            <a:off x="1649678" y="250982"/>
            <a:ext cx="6224488" cy="4446612"/>
          </a:xfrm>
          <a:prstGeom prst="roundRect">
            <a:avLst/>
          </a:prstGeom>
        </p:spPr>
      </p:pic>
      <p:sp>
        <p:nvSpPr>
          <p:cNvPr id="6" name="5 - Κυματισμός"/>
          <p:cNvSpPr/>
          <p:nvPr/>
        </p:nvSpPr>
        <p:spPr>
          <a:xfrm>
            <a:off x="323528" y="4941168"/>
            <a:ext cx="7200800" cy="1152128"/>
          </a:xfrm>
          <a:prstGeom prst="wave">
            <a:avLst>
              <a:gd name="adj1" fmla="val 12500"/>
              <a:gd name="adj2" fmla="val -76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1 - Τίτλος"/>
          <p:cNvSpPr txBox="1">
            <a:spLocks/>
          </p:cNvSpPr>
          <p:nvPr/>
        </p:nvSpPr>
        <p:spPr>
          <a:xfrm>
            <a:off x="-180528" y="4941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ΠΟΤΑΜΟΣ ΣΤΗ ΚΟΥΒΑ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agesCA4J5I5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980728"/>
            <a:ext cx="4842929" cy="3240360"/>
          </a:xfrm>
          <a:prstGeom prst="cube">
            <a:avLst/>
          </a:prstGeom>
        </p:spPr>
      </p:pic>
      <p:sp>
        <p:nvSpPr>
          <p:cNvPr id="5" name="4 - Κυματισμός"/>
          <p:cNvSpPr/>
          <p:nvPr/>
        </p:nvSpPr>
        <p:spPr>
          <a:xfrm>
            <a:off x="467544" y="4365104"/>
            <a:ext cx="7488832" cy="1296144"/>
          </a:xfrm>
          <a:prstGeom prst="wave">
            <a:avLst>
              <a:gd name="adj1" fmla="val 12500"/>
              <a:gd name="adj2" fmla="val -1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483768" y="4725144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ΠΑΡΑΛΙΑ ΤΗΣ ΚΟΥΒΑΣ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ΚΟΥΖΙΝΑ ΤΗΣ ΚΟΥΒΑΣ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τοπική αποτελεί συγχώνευση της κουζίνας της Ισπανίας και της </a:t>
            </a:r>
            <a:r>
              <a:rPr lang="el-GR" dirty="0" smtClean="0">
                <a:hlinkClick r:id="rId2" tooltip="Καραϊβική"/>
              </a:rPr>
              <a:t>Καραϊβικής</a:t>
            </a:r>
            <a:r>
              <a:rPr lang="el-GR" dirty="0" smtClean="0"/>
              <a:t>. Οι κουβανέζικες συνταγές έχουν </a:t>
            </a:r>
            <a:r>
              <a:rPr lang="el-GR" dirty="0" smtClean="0">
                <a:hlinkClick r:id="rId3" tooltip="Μπαχαρικά"/>
              </a:rPr>
              <a:t>μπαχαρικά</a:t>
            </a:r>
            <a:r>
              <a:rPr lang="el-GR" dirty="0" smtClean="0"/>
              <a:t> και τεχνικές από την ισπανική κουζίνα, με κάποιες επιδράσεις από την Καραϊβική στα μπαχαρικά και τη γεύση.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Θέμα11">
  <a:themeElements>
    <a:clrScheme name="Twilight">
      <a:dk1>
        <a:sysClr val="windowText" lastClr="000000"/>
      </a:dk1>
      <a:lt1>
        <a:sysClr val="window" lastClr="FFFFFF"/>
      </a:lt1>
      <a:dk2>
        <a:srgbClr val="461455"/>
      </a:dk2>
      <a:lt2>
        <a:srgbClr val="FFFFD2"/>
      </a:lt2>
      <a:accent1>
        <a:srgbClr val="B94B2D"/>
      </a:accent1>
      <a:accent2>
        <a:srgbClr val="B95F91"/>
      </a:accent2>
      <a:accent3>
        <a:srgbClr val="C8AF3C"/>
      </a:accent3>
      <a:accent4>
        <a:srgbClr val="78AA64"/>
      </a:accent4>
      <a:accent5>
        <a:srgbClr val="8264AA"/>
      </a:accent5>
      <a:accent6>
        <a:srgbClr val="D29B46"/>
      </a:accent6>
      <a:hlink>
        <a:srgbClr val="0000FF"/>
      </a:hlink>
      <a:folHlink>
        <a:srgbClr val="800080"/>
      </a:folHlink>
    </a:clrScheme>
    <a:fontScheme name="Twilight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0" t="100000" r="5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0" t="100000" r="50000" b="10000"/>
          </a:path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0000"/>
                <a:satMod val="200000"/>
              </a:schemeClr>
            </a:duotone>
          </a:blip>
          <a:tile tx="0" ty="0" sx="120000" sy="12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Θέμα11</Template>
  <TotalTime>117</TotalTime>
  <Words>270</Words>
  <Application>Microsoft Office PowerPoint</Application>
  <PresentationFormat>Προβολή στην οθόνη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Θέμα11</vt:lpstr>
      <vt:lpstr>Η ΚΟΥΒΑ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Η ΚΟΥΖΙΝΑ ΤΗΣ ΚΟΥΒΑΣ</vt:lpstr>
      <vt:lpstr>Διαφάνεια 9</vt:lpstr>
      <vt:lpstr>Διαφάνεια 10</vt:lpstr>
      <vt:lpstr>ΤΕΛΟΣ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7</cp:revision>
  <dcterms:created xsi:type="dcterms:W3CDTF">2011-11-20T14:03:32Z</dcterms:created>
  <dcterms:modified xsi:type="dcterms:W3CDTF">2011-11-20T16:00:48Z</dcterms:modified>
</cp:coreProperties>
</file>