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9" r:id="rId2"/>
    <p:sldId id="256" r:id="rId3"/>
    <p:sldId id="261" r:id="rId4"/>
    <p:sldId id="257" r:id="rId5"/>
    <p:sldId id="262" r:id="rId6"/>
    <p:sldId id="266" r:id="rId7"/>
    <p:sldId id="263" r:id="rId8"/>
    <p:sldId id="268" r:id="rId9"/>
    <p:sldId id="265"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65" autoAdjust="0"/>
    <p:restoredTop sz="99393" autoAdjust="0"/>
  </p:normalViewPr>
  <p:slideViewPr>
    <p:cSldViewPr>
      <p:cViewPr>
        <p:scale>
          <a:sx n="100" d="100"/>
          <a:sy n="100" d="100"/>
        </p:scale>
        <p:origin x="-276"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683D2F6-F3B3-414C-9C5E-CE5EC362EA2C}" type="datetimeFigureOut">
              <a:rPr lang="en-US" smtClean="0"/>
              <a:pPr/>
              <a:t>2/12/2013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3D05001-51AC-4AB4-B67E-661816C2C60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83D2F6-F3B3-414C-9C5E-CE5EC362EA2C}" type="datetimeFigureOut">
              <a:rPr lang="en-US" smtClean="0"/>
              <a:pPr/>
              <a:t>2/12/2013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3D05001-51AC-4AB4-B67E-661816C2C60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83D2F6-F3B3-414C-9C5E-CE5EC362EA2C}" type="datetimeFigureOut">
              <a:rPr lang="en-US" smtClean="0"/>
              <a:pPr/>
              <a:t>2/12/2013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3D05001-51AC-4AB4-B67E-661816C2C60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83D2F6-F3B3-414C-9C5E-CE5EC362EA2C}" type="datetimeFigureOut">
              <a:rPr lang="en-US" smtClean="0"/>
              <a:pPr/>
              <a:t>2/12/2013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3D05001-51AC-4AB4-B67E-661816C2C601}"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683D2F6-F3B3-414C-9C5E-CE5EC362EA2C}" type="datetimeFigureOut">
              <a:rPr lang="en-US" smtClean="0"/>
              <a:pPr/>
              <a:t>2/12/2013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3D05001-51AC-4AB4-B67E-661816C2C601}"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683D2F6-F3B3-414C-9C5E-CE5EC362EA2C}" type="datetimeFigureOut">
              <a:rPr lang="en-US" smtClean="0"/>
              <a:pPr/>
              <a:t>2/12/2013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3D05001-51AC-4AB4-B67E-661816C2C601}"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683D2F6-F3B3-414C-9C5E-CE5EC362EA2C}" type="datetimeFigureOut">
              <a:rPr lang="en-US" smtClean="0"/>
              <a:pPr/>
              <a:t>2/12/2013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63D05001-51AC-4AB4-B67E-661816C2C60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683D2F6-F3B3-414C-9C5E-CE5EC362EA2C}" type="datetimeFigureOut">
              <a:rPr lang="en-US" smtClean="0"/>
              <a:pPr/>
              <a:t>2/12/2013</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63D05001-51AC-4AB4-B67E-661816C2C601}"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683D2F6-F3B3-414C-9C5E-CE5EC362EA2C}" type="datetimeFigureOut">
              <a:rPr lang="en-US" smtClean="0"/>
              <a:pPr/>
              <a:t>2/12/2013</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63D05001-51AC-4AB4-B67E-661816C2C60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683D2F6-F3B3-414C-9C5E-CE5EC362EA2C}" type="datetimeFigureOut">
              <a:rPr lang="en-US" smtClean="0"/>
              <a:pPr/>
              <a:t>2/12/2013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3D05001-51AC-4AB4-B67E-661816C2C60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683D2F6-F3B3-414C-9C5E-CE5EC362EA2C}" type="datetimeFigureOut">
              <a:rPr lang="en-US" smtClean="0"/>
              <a:pPr/>
              <a:t>2/12/2013</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3D05001-51AC-4AB4-B67E-661816C2C601}"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683D2F6-F3B3-414C-9C5E-CE5EC362EA2C}" type="datetimeFigureOut">
              <a:rPr lang="en-US" smtClean="0"/>
              <a:pPr/>
              <a:t>2/12/2013</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3D05001-51AC-4AB4-B67E-661816C2C60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548680"/>
            <a:ext cx="7772400" cy="1512167"/>
          </a:xfrm>
          <a:solidFill>
            <a:schemeClr val="accent1"/>
          </a:solidFill>
        </p:spPr>
        <p:txBody>
          <a:bodyPr>
            <a:normAutofit/>
          </a:bodyPr>
          <a:lstStyle/>
          <a:p>
            <a:pPr algn="l"/>
            <a:r>
              <a:rPr lang="el-GR" dirty="0" smtClean="0"/>
              <a:t> </a:t>
            </a:r>
            <a:r>
              <a:rPr lang="el-GR" sz="2800" dirty="0" smtClean="0">
                <a:solidFill>
                  <a:srgbClr val="002060"/>
                </a:solidFill>
                <a:latin typeface="Bookman Old Style" pitchFamily="18" charset="0"/>
              </a:rPr>
              <a:t>ΑΣ ΒΑΛΟΥΜΕ </a:t>
            </a:r>
            <a:br>
              <a:rPr lang="el-GR" sz="2800" dirty="0" smtClean="0">
                <a:solidFill>
                  <a:srgbClr val="002060"/>
                </a:solidFill>
                <a:latin typeface="Bookman Old Style" pitchFamily="18" charset="0"/>
              </a:rPr>
            </a:br>
            <a:r>
              <a:rPr lang="el-GR" sz="2800" dirty="0" smtClean="0">
                <a:solidFill>
                  <a:srgbClr val="002060"/>
                </a:solidFill>
                <a:latin typeface="Bookman Old Style" pitchFamily="18" charset="0"/>
              </a:rPr>
              <a:t>ΤΟ ΠΟΔΗΛΑΤΟ ΣΤΗ ΖΩΗ ΜΑΣ</a:t>
            </a:r>
            <a:endParaRPr lang="en-US" sz="2800" dirty="0">
              <a:solidFill>
                <a:srgbClr val="002060"/>
              </a:solidFill>
              <a:latin typeface="Bookman Old Style" pitchFamily="18" charset="0"/>
            </a:endParaRPr>
          </a:p>
        </p:txBody>
      </p:sp>
      <p:sp>
        <p:nvSpPr>
          <p:cNvPr id="3" name="Subtitle 2"/>
          <p:cNvSpPr>
            <a:spLocks noGrp="1"/>
          </p:cNvSpPr>
          <p:nvPr>
            <p:ph type="subTitle" idx="1"/>
          </p:nvPr>
        </p:nvSpPr>
        <p:spPr>
          <a:xfrm>
            <a:off x="685800" y="4005063"/>
            <a:ext cx="7772400" cy="806247"/>
          </a:xfrm>
        </p:spPr>
        <p:txBody>
          <a:bodyPr/>
          <a:lstStyle/>
          <a:p>
            <a:pPr algn="l"/>
            <a:r>
              <a:rPr lang="el-GR" dirty="0" smtClean="0">
                <a:solidFill>
                  <a:srgbClr val="C00000"/>
                </a:solidFill>
              </a:rPr>
              <a:t>Η ζωή μας σε δυο ρόδες</a:t>
            </a:r>
            <a:endParaRPr lang="en-US" dirty="0">
              <a:solidFill>
                <a:srgbClr val="C00000"/>
              </a:solidFill>
            </a:endParaRPr>
          </a:p>
        </p:txBody>
      </p:sp>
      <p:pic>
        <p:nvPicPr>
          <p:cNvPr id="1026" name="Picture 2" descr="C:\Users\HOMEPORT\Pictures\ΦΩΤΟΓΡΑΦΙΕΣ\SAMSUNG 2011\2011_08_26 ΚΑΛΟΚΑΙΡΙ ΔΑΦΝΗ - ΓΕΝΕΘΛΙΑ ΛΑΜΠΡΟΥ\SDC14664.JPG"/>
          <p:cNvPicPr>
            <a:picLocks noChangeAspect="1" noChangeArrowheads="1"/>
          </p:cNvPicPr>
          <p:nvPr/>
        </p:nvPicPr>
        <p:blipFill>
          <a:blip r:embed="rId2" cstate="print"/>
          <a:srcRect/>
          <a:stretch>
            <a:fillRect/>
          </a:stretch>
        </p:blipFill>
        <p:spPr bwMode="auto">
          <a:xfrm>
            <a:off x="6516216" y="332656"/>
            <a:ext cx="2232248" cy="460851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MEPORT\Desktop\imagesCAY5HGPL.jpg"/>
          <p:cNvPicPr>
            <a:picLocks noGrp="1" noChangeAspect="1" noChangeArrowheads="1"/>
          </p:cNvPicPr>
          <p:nvPr>
            <p:ph idx="1"/>
          </p:nvPr>
        </p:nvPicPr>
        <p:blipFill>
          <a:blip r:embed="rId2" cstate="print"/>
          <a:srcRect/>
          <a:stretch>
            <a:fillRect/>
          </a:stretch>
        </p:blipFill>
        <p:spPr bwMode="auto">
          <a:xfrm>
            <a:off x="467544" y="1700808"/>
            <a:ext cx="2724150" cy="1676400"/>
          </a:xfrm>
          <a:prstGeom prst="rect">
            <a:avLst/>
          </a:prstGeom>
          <a:noFill/>
        </p:spPr>
      </p:pic>
      <p:sp>
        <p:nvSpPr>
          <p:cNvPr id="3" name="Title 2"/>
          <p:cNvSpPr>
            <a:spLocks noGrp="1"/>
          </p:cNvSpPr>
          <p:nvPr>
            <p:ph type="title"/>
          </p:nvPr>
        </p:nvSpPr>
        <p:spPr>
          <a:solidFill>
            <a:srgbClr val="FFFF00"/>
          </a:solidFill>
        </p:spPr>
        <p:txBody>
          <a:bodyPr/>
          <a:lstStyle/>
          <a:p>
            <a:r>
              <a:rPr lang="el-GR" dirty="0" smtClean="0"/>
              <a:t>Ποδήλατα του μέλλοντος</a:t>
            </a:r>
            <a:endParaRPr lang="en-US" dirty="0"/>
          </a:p>
        </p:txBody>
      </p:sp>
      <p:pic>
        <p:nvPicPr>
          <p:cNvPr id="2" name="Picture 2" descr="C:\Users\HOMEPORT\Desktop\images.jpg"/>
          <p:cNvPicPr>
            <a:picLocks noChangeAspect="1" noChangeArrowheads="1"/>
          </p:cNvPicPr>
          <p:nvPr/>
        </p:nvPicPr>
        <p:blipFill>
          <a:blip r:embed="rId3" cstate="print"/>
          <a:srcRect/>
          <a:stretch>
            <a:fillRect/>
          </a:stretch>
        </p:blipFill>
        <p:spPr bwMode="auto">
          <a:xfrm>
            <a:off x="3275856" y="1700808"/>
            <a:ext cx="2762250" cy="1657350"/>
          </a:xfrm>
          <a:prstGeom prst="rect">
            <a:avLst/>
          </a:prstGeom>
          <a:noFill/>
        </p:spPr>
      </p:pic>
      <p:pic>
        <p:nvPicPr>
          <p:cNvPr id="1027" name="Picture 3" descr="C:\Users\HOMEPORT\Desktop\vyffgasu.jpg"/>
          <p:cNvPicPr>
            <a:picLocks noChangeAspect="1" noChangeArrowheads="1"/>
          </p:cNvPicPr>
          <p:nvPr/>
        </p:nvPicPr>
        <p:blipFill>
          <a:blip r:embed="rId4" cstate="print"/>
          <a:srcRect/>
          <a:stretch>
            <a:fillRect/>
          </a:stretch>
        </p:blipFill>
        <p:spPr bwMode="auto">
          <a:xfrm>
            <a:off x="179512" y="3356992"/>
            <a:ext cx="2447925" cy="1866900"/>
          </a:xfrm>
          <a:prstGeom prst="rect">
            <a:avLst/>
          </a:prstGeom>
          <a:noFill/>
        </p:spPr>
      </p:pic>
      <p:pic>
        <p:nvPicPr>
          <p:cNvPr id="1028" name="Picture 4" descr="C:\Users\HOMEPORT\Desktop\untitled.png"/>
          <p:cNvPicPr>
            <a:picLocks noChangeAspect="1" noChangeArrowheads="1"/>
          </p:cNvPicPr>
          <p:nvPr/>
        </p:nvPicPr>
        <p:blipFill>
          <a:blip r:embed="rId5" cstate="print"/>
          <a:srcRect/>
          <a:stretch>
            <a:fillRect/>
          </a:stretch>
        </p:blipFill>
        <p:spPr bwMode="auto">
          <a:xfrm>
            <a:off x="2843808" y="3429000"/>
            <a:ext cx="2590800" cy="1762125"/>
          </a:xfrm>
          <a:prstGeom prst="rect">
            <a:avLst/>
          </a:prstGeom>
          <a:noFill/>
        </p:spPr>
      </p:pic>
      <p:pic>
        <p:nvPicPr>
          <p:cNvPr id="1029" name="Picture 5" descr="C:\Users\HOMEPORT\Desktop\imagesCAR6KYX6.jpg"/>
          <p:cNvPicPr>
            <a:picLocks noChangeAspect="1" noChangeArrowheads="1"/>
          </p:cNvPicPr>
          <p:nvPr/>
        </p:nvPicPr>
        <p:blipFill>
          <a:blip r:embed="rId6" cstate="print"/>
          <a:srcRect/>
          <a:stretch>
            <a:fillRect/>
          </a:stretch>
        </p:blipFill>
        <p:spPr bwMode="auto">
          <a:xfrm>
            <a:off x="6156176" y="1700808"/>
            <a:ext cx="2133600" cy="1485900"/>
          </a:xfrm>
          <a:prstGeom prst="rect">
            <a:avLst/>
          </a:prstGeom>
          <a:noFill/>
        </p:spPr>
      </p:pic>
      <p:pic>
        <p:nvPicPr>
          <p:cNvPr id="1030" name="Picture 6" descr="C:\Users\HOMEPORT\Desktop\imagesCARRKDGU.jpg"/>
          <p:cNvPicPr>
            <a:picLocks noChangeAspect="1" noChangeArrowheads="1"/>
          </p:cNvPicPr>
          <p:nvPr/>
        </p:nvPicPr>
        <p:blipFill>
          <a:blip r:embed="rId7" cstate="print"/>
          <a:srcRect/>
          <a:stretch>
            <a:fillRect/>
          </a:stretch>
        </p:blipFill>
        <p:spPr bwMode="auto">
          <a:xfrm>
            <a:off x="6156176" y="3212976"/>
            <a:ext cx="2095500" cy="21812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980728"/>
          </a:xfrm>
          <a:solidFill>
            <a:srgbClr val="FFFF00"/>
          </a:solidFill>
        </p:spPr>
        <p:txBody>
          <a:bodyPr>
            <a:normAutofit fontScale="90000"/>
          </a:bodyPr>
          <a:lstStyle/>
          <a:p>
            <a:pPr algn="l"/>
            <a:r>
              <a:rPr lang="el-GR" dirty="0" smtClean="0"/>
              <a:t/>
            </a:r>
            <a:br>
              <a:rPr lang="el-GR" dirty="0" smtClean="0"/>
            </a:br>
            <a:r>
              <a:rPr lang="el-GR" dirty="0" smtClean="0"/>
              <a:t> </a:t>
            </a:r>
            <a:br>
              <a:rPr lang="el-GR" dirty="0" smtClean="0"/>
            </a:br>
            <a:r>
              <a:rPr lang="el-GR" dirty="0" smtClean="0"/>
              <a:t>Γιατί αγαπώ το ποδήλατο;</a:t>
            </a:r>
            <a:endParaRPr lang="en-US" dirty="0"/>
          </a:p>
        </p:txBody>
      </p:sp>
      <p:sp>
        <p:nvSpPr>
          <p:cNvPr id="3" name="Subtitle 2"/>
          <p:cNvSpPr>
            <a:spLocks noGrp="1"/>
          </p:cNvSpPr>
          <p:nvPr>
            <p:ph type="subTitle" idx="1"/>
          </p:nvPr>
        </p:nvSpPr>
        <p:spPr>
          <a:xfrm>
            <a:off x="685800" y="1772816"/>
            <a:ext cx="7772400" cy="3168352"/>
          </a:xfrm>
          <a:ln>
            <a:solidFill>
              <a:schemeClr val="accent5"/>
            </a:solidFill>
          </a:ln>
        </p:spPr>
        <p:txBody>
          <a:bodyPr/>
          <a:lstStyle/>
          <a:p>
            <a:pPr algn="l">
              <a:buFont typeface="Arial" pitchFamily="34" charset="0"/>
              <a:buChar char="•"/>
            </a:pPr>
            <a:r>
              <a:rPr lang="el-GR" dirty="0" smtClean="0">
                <a:solidFill>
                  <a:schemeClr val="accent1">
                    <a:lumMod val="50000"/>
                  </a:schemeClr>
                </a:solidFill>
                <a:latin typeface="Bookman Old Style" pitchFamily="18" charset="0"/>
                <a:cs typeface="Arial" pitchFamily="34" charset="0"/>
              </a:rPr>
              <a:t>Γιατί μαζί του κάνω </a:t>
            </a:r>
            <a:r>
              <a:rPr lang="el-GR" dirty="0" smtClean="0">
                <a:solidFill>
                  <a:schemeClr val="accent1">
                    <a:lumMod val="50000"/>
                  </a:schemeClr>
                </a:solidFill>
                <a:latin typeface="Bookman Old Style" pitchFamily="18" charset="0"/>
                <a:cs typeface="Arial" pitchFamily="34" charset="0"/>
              </a:rPr>
              <a:t>βόλτες.</a:t>
            </a:r>
            <a:endParaRPr lang="el-GR" dirty="0" smtClean="0">
              <a:solidFill>
                <a:schemeClr val="accent1">
                  <a:lumMod val="50000"/>
                </a:schemeClr>
              </a:solidFill>
              <a:latin typeface="Bookman Old Style" pitchFamily="18" charset="0"/>
              <a:cs typeface="Arial" pitchFamily="34" charset="0"/>
            </a:endParaRPr>
          </a:p>
          <a:p>
            <a:pPr algn="l">
              <a:buFont typeface="Arial" pitchFamily="34" charset="0"/>
              <a:buChar char="•"/>
            </a:pPr>
            <a:r>
              <a:rPr lang="el-GR" dirty="0" smtClean="0">
                <a:solidFill>
                  <a:schemeClr val="accent1">
                    <a:lumMod val="50000"/>
                  </a:schemeClr>
                </a:solidFill>
                <a:latin typeface="Bookman Old Style" pitchFamily="18" charset="0"/>
                <a:cs typeface="Arial" pitchFamily="34" charset="0"/>
              </a:rPr>
              <a:t>Γιατί </a:t>
            </a:r>
            <a:r>
              <a:rPr lang="el-GR" dirty="0" smtClean="0">
                <a:solidFill>
                  <a:schemeClr val="accent1">
                    <a:lumMod val="50000"/>
                  </a:schemeClr>
                </a:solidFill>
                <a:latin typeface="Bookman Old Style" pitchFamily="18" charset="0"/>
                <a:cs typeface="Arial" pitchFamily="34" charset="0"/>
              </a:rPr>
              <a:t>γυμνάζομαι.</a:t>
            </a:r>
            <a:endParaRPr lang="el-GR" dirty="0" smtClean="0">
              <a:solidFill>
                <a:schemeClr val="accent1">
                  <a:lumMod val="50000"/>
                </a:schemeClr>
              </a:solidFill>
              <a:latin typeface="Bookman Old Style" pitchFamily="18" charset="0"/>
              <a:cs typeface="Arial" pitchFamily="34" charset="0"/>
            </a:endParaRPr>
          </a:p>
          <a:p>
            <a:pPr algn="l">
              <a:buFont typeface="Arial" pitchFamily="34" charset="0"/>
              <a:buChar char="•"/>
            </a:pPr>
            <a:r>
              <a:rPr lang="el-GR" dirty="0" smtClean="0">
                <a:solidFill>
                  <a:schemeClr val="accent1">
                    <a:lumMod val="50000"/>
                  </a:schemeClr>
                </a:solidFill>
                <a:latin typeface="Bookman Old Style" pitchFamily="18" charset="0"/>
                <a:cs typeface="Arial" pitchFamily="34" charset="0"/>
              </a:rPr>
              <a:t>Γιατί δεν είμαι κλεισμένος στο </a:t>
            </a:r>
            <a:r>
              <a:rPr lang="el-GR" dirty="0" smtClean="0">
                <a:solidFill>
                  <a:schemeClr val="accent1">
                    <a:lumMod val="50000"/>
                  </a:schemeClr>
                </a:solidFill>
                <a:latin typeface="Bookman Old Style" pitchFamily="18" charset="0"/>
                <a:cs typeface="Arial" pitchFamily="34" charset="0"/>
              </a:rPr>
              <a:t>σπίτι.</a:t>
            </a:r>
            <a:endParaRPr lang="el-GR" dirty="0" smtClean="0">
              <a:solidFill>
                <a:schemeClr val="accent1">
                  <a:lumMod val="50000"/>
                </a:schemeClr>
              </a:solidFill>
              <a:latin typeface="Bookman Old Style" pitchFamily="18" charset="0"/>
              <a:cs typeface="Arial" pitchFamily="34" charset="0"/>
            </a:endParaRPr>
          </a:p>
          <a:p>
            <a:pPr algn="l">
              <a:buFont typeface="Arial" pitchFamily="34" charset="0"/>
              <a:buChar char="•"/>
            </a:pPr>
            <a:r>
              <a:rPr lang="el-GR" dirty="0" smtClean="0">
                <a:solidFill>
                  <a:schemeClr val="accent1">
                    <a:lumMod val="50000"/>
                  </a:schemeClr>
                </a:solidFill>
                <a:latin typeface="Bookman Old Style" pitchFamily="18" charset="0"/>
                <a:cs typeface="Arial" pitchFamily="34" charset="0"/>
              </a:rPr>
              <a:t>Γιατί δεν μου </a:t>
            </a:r>
            <a:r>
              <a:rPr lang="el-GR" dirty="0" smtClean="0">
                <a:solidFill>
                  <a:schemeClr val="accent1">
                    <a:lumMod val="50000"/>
                  </a:schemeClr>
                </a:solidFill>
                <a:latin typeface="Bookman Old Style" pitchFamily="18" charset="0"/>
                <a:cs typeface="Arial" pitchFamily="34" charset="0"/>
              </a:rPr>
              <a:t>κοστίζει.</a:t>
            </a:r>
            <a:endParaRPr lang="el-GR" dirty="0" smtClean="0">
              <a:solidFill>
                <a:schemeClr val="accent1">
                  <a:lumMod val="50000"/>
                </a:schemeClr>
              </a:solidFill>
              <a:latin typeface="Bookman Old Style" pitchFamily="18" charset="0"/>
              <a:cs typeface="Arial" pitchFamily="34" charset="0"/>
            </a:endParaRPr>
          </a:p>
          <a:p>
            <a:pPr algn="l">
              <a:buFont typeface="Arial" pitchFamily="34" charset="0"/>
              <a:buChar char="•"/>
            </a:pPr>
            <a:r>
              <a:rPr lang="el-GR" dirty="0" smtClean="0">
                <a:solidFill>
                  <a:schemeClr val="accent1">
                    <a:lumMod val="50000"/>
                  </a:schemeClr>
                </a:solidFill>
                <a:latin typeface="Bookman Old Style" pitchFamily="18" charset="0"/>
                <a:cs typeface="Arial" pitchFamily="34" charset="0"/>
              </a:rPr>
              <a:t>Γιατί μου </a:t>
            </a:r>
            <a:r>
              <a:rPr lang="el-GR" dirty="0" smtClean="0">
                <a:solidFill>
                  <a:schemeClr val="accent1">
                    <a:lumMod val="50000"/>
                  </a:schemeClr>
                </a:solidFill>
                <a:latin typeface="Bookman Old Style" pitchFamily="18" charset="0"/>
                <a:cs typeface="Arial" pitchFamily="34" charset="0"/>
              </a:rPr>
              <a:t>αρέσει.</a:t>
            </a:r>
            <a:endParaRPr lang="el-GR" dirty="0" smtClean="0">
              <a:solidFill>
                <a:schemeClr val="accent1">
                  <a:lumMod val="50000"/>
                </a:schemeClr>
              </a:solidFill>
              <a:latin typeface="Bookman Old Style" pitchFamily="18" charset="0"/>
              <a:cs typeface="Arial" pitchFamily="34" charset="0"/>
            </a:endParaRPr>
          </a:p>
          <a:p>
            <a:pPr algn="l">
              <a:buFont typeface="Arial" pitchFamily="34" charset="0"/>
              <a:buChar char="•"/>
            </a:pPr>
            <a:endParaRPr lang="en-US" dirty="0">
              <a:solidFill>
                <a:schemeClr val="accent1">
                  <a:lumMod val="50000"/>
                </a:schemeClr>
              </a:solidFill>
              <a:latin typeface="Bookman Old Style" pitchFamily="18"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OMEPORT\Desktop\imagesCANAWFAN.jpg"/>
          <p:cNvPicPr>
            <a:picLocks noGrp="1" noChangeAspect="1" noChangeArrowheads="1"/>
          </p:cNvPicPr>
          <p:nvPr>
            <p:ph idx="1"/>
          </p:nvPr>
        </p:nvPicPr>
        <p:blipFill>
          <a:blip r:embed="rId2" cstate="print"/>
          <a:srcRect/>
          <a:stretch>
            <a:fillRect/>
          </a:stretch>
        </p:blipFill>
        <p:spPr bwMode="auto">
          <a:xfrm>
            <a:off x="467545" y="2348880"/>
            <a:ext cx="2304255" cy="1728192"/>
          </a:xfrm>
          <a:prstGeom prst="rect">
            <a:avLst/>
          </a:prstGeom>
          <a:noFill/>
        </p:spPr>
      </p:pic>
      <p:sp>
        <p:nvSpPr>
          <p:cNvPr id="3" name="Title 2"/>
          <p:cNvSpPr>
            <a:spLocks noGrp="1"/>
          </p:cNvSpPr>
          <p:nvPr>
            <p:ph type="title"/>
          </p:nvPr>
        </p:nvSpPr>
        <p:spPr>
          <a:solidFill>
            <a:srgbClr val="FFFF00"/>
          </a:solidFill>
        </p:spPr>
        <p:txBody>
          <a:bodyPr>
            <a:normAutofit/>
          </a:bodyPr>
          <a:lstStyle/>
          <a:p>
            <a:r>
              <a:rPr lang="el-GR" dirty="0" smtClean="0"/>
              <a:t>Ασφαλής οδήγηση</a:t>
            </a:r>
            <a:endParaRPr lang="en-US" dirty="0"/>
          </a:p>
        </p:txBody>
      </p:sp>
      <p:sp>
        <p:nvSpPr>
          <p:cNvPr id="5" name="Rectangle 4"/>
          <p:cNvSpPr/>
          <p:nvPr/>
        </p:nvSpPr>
        <p:spPr>
          <a:xfrm>
            <a:off x="3275856" y="1340768"/>
            <a:ext cx="5688632" cy="1077218"/>
          </a:xfrm>
          <a:prstGeom prst="rect">
            <a:avLst/>
          </a:prstGeom>
        </p:spPr>
        <p:txBody>
          <a:bodyPr wrap="square">
            <a:spAutoFit/>
          </a:bodyPr>
          <a:lstStyle/>
          <a:p>
            <a:r>
              <a:rPr lang="el-GR" sz="3200" dirty="0" smtClean="0"/>
              <a:t>Τι χρειάζομαι εκτός από το ποδήλατό μου;</a:t>
            </a:r>
            <a:endParaRPr lang="en-US" sz="3200" dirty="0"/>
          </a:p>
        </p:txBody>
      </p:sp>
      <p:pic>
        <p:nvPicPr>
          <p:cNvPr id="2053" name="Picture 5" descr="C:\Users\HOMEPORT\Desktop\imagesCA9B5AIX.jpg"/>
          <p:cNvPicPr>
            <a:picLocks noChangeAspect="1" noChangeArrowheads="1"/>
          </p:cNvPicPr>
          <p:nvPr/>
        </p:nvPicPr>
        <p:blipFill>
          <a:blip r:embed="rId3" cstate="print"/>
          <a:srcRect/>
          <a:stretch>
            <a:fillRect/>
          </a:stretch>
        </p:blipFill>
        <p:spPr bwMode="auto">
          <a:xfrm>
            <a:off x="4644008" y="2564904"/>
            <a:ext cx="1296144" cy="1872208"/>
          </a:xfrm>
          <a:prstGeom prst="rect">
            <a:avLst/>
          </a:prstGeom>
          <a:noFill/>
        </p:spPr>
      </p:pic>
      <p:pic>
        <p:nvPicPr>
          <p:cNvPr id="2056" name="Picture 8" descr="http://t2.gstatic.com/images?q=tbn:ANd9GcT0Etw32clNC-jxn7hVRCs67Ib6WT1B7EU1o9AWX4IPIRPRkEL_"/>
          <p:cNvPicPr>
            <a:picLocks noChangeAspect="1" noChangeArrowheads="1"/>
          </p:cNvPicPr>
          <p:nvPr/>
        </p:nvPicPr>
        <p:blipFill>
          <a:blip r:embed="rId4" cstate="print"/>
          <a:srcRect/>
          <a:stretch>
            <a:fillRect/>
          </a:stretch>
        </p:blipFill>
        <p:spPr bwMode="auto">
          <a:xfrm>
            <a:off x="3059832" y="2564904"/>
            <a:ext cx="1368152" cy="1351037"/>
          </a:xfrm>
          <a:prstGeom prst="rect">
            <a:avLst/>
          </a:prstGeom>
          <a:noFill/>
        </p:spPr>
      </p:pic>
      <p:pic>
        <p:nvPicPr>
          <p:cNvPr id="2058" name="Picture 10" descr="http://t1.gstatic.com/images?q=tbn:ANd9GcQsx2kF4ru3_-FxzTlpwQXAL0y70xmL3Q1nXEm51NUZgzGLg7I3"/>
          <p:cNvPicPr>
            <a:picLocks noChangeAspect="1" noChangeArrowheads="1"/>
          </p:cNvPicPr>
          <p:nvPr/>
        </p:nvPicPr>
        <p:blipFill>
          <a:blip r:embed="rId5" cstate="print"/>
          <a:srcRect/>
          <a:stretch>
            <a:fillRect/>
          </a:stretch>
        </p:blipFill>
        <p:spPr bwMode="auto">
          <a:xfrm>
            <a:off x="6444208" y="2492896"/>
            <a:ext cx="2143125" cy="2143125"/>
          </a:xfrm>
          <a:prstGeom prst="rect">
            <a:avLst/>
          </a:prstGeom>
          <a:noFill/>
        </p:spPr>
      </p:pic>
      <p:pic>
        <p:nvPicPr>
          <p:cNvPr id="2060" name="Picture 12" descr="http://t1.gstatic.com/images?q=tbn:ANd9GcRn1J1J9hBt8VuDK7q9sQCflrw4NADI6wu9IkW8dV3LoGA0QNX00Q"/>
          <p:cNvPicPr>
            <a:picLocks noChangeAspect="1" noChangeArrowheads="1"/>
          </p:cNvPicPr>
          <p:nvPr/>
        </p:nvPicPr>
        <p:blipFill>
          <a:blip r:embed="rId6" cstate="print"/>
          <a:srcRect/>
          <a:stretch>
            <a:fillRect/>
          </a:stretch>
        </p:blipFill>
        <p:spPr bwMode="auto">
          <a:xfrm>
            <a:off x="539552" y="4221088"/>
            <a:ext cx="2278385" cy="144551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44824"/>
            <a:ext cx="8229600" cy="4162467"/>
          </a:xfrm>
        </p:spPr>
        <p:txBody>
          <a:bodyPr>
            <a:normAutofit/>
          </a:bodyPr>
          <a:lstStyle/>
          <a:p>
            <a:pPr>
              <a:buFont typeface="Wingdings" pitchFamily="2" charset="2"/>
              <a:buChar char="v"/>
            </a:pPr>
            <a:r>
              <a:rPr lang="el-GR" sz="2400" dirty="0" smtClean="0">
                <a:latin typeface="Bookman Old Style" pitchFamily="18" charset="0"/>
              </a:rPr>
              <a:t>Φοράμε πάντα το κράνος μας και τον εξοπλισμό </a:t>
            </a:r>
            <a:r>
              <a:rPr lang="el-GR" sz="2400" dirty="0" smtClean="0">
                <a:latin typeface="Bookman Old Style" pitchFamily="18" charset="0"/>
              </a:rPr>
              <a:t>μας.</a:t>
            </a:r>
            <a:endParaRPr lang="el-GR" sz="2400" dirty="0" smtClean="0">
              <a:latin typeface="Bookman Old Style" pitchFamily="18" charset="0"/>
            </a:endParaRPr>
          </a:p>
          <a:p>
            <a:pPr>
              <a:buFont typeface="Wingdings" pitchFamily="2" charset="2"/>
              <a:buChar char="v"/>
            </a:pPr>
            <a:r>
              <a:rPr lang="el-GR" sz="2400" dirty="0" smtClean="0">
                <a:latin typeface="Bookman Old Style" pitchFamily="18" charset="0"/>
              </a:rPr>
              <a:t>Δεν αφήνουμε ποτέ τα χέρια μας από το </a:t>
            </a:r>
            <a:r>
              <a:rPr lang="el-GR" sz="2400" dirty="0" smtClean="0">
                <a:latin typeface="Bookman Old Style" pitchFamily="18" charset="0"/>
              </a:rPr>
              <a:t>τιμόνι.</a:t>
            </a:r>
            <a:endParaRPr lang="el-GR" sz="2400" dirty="0" smtClean="0">
              <a:latin typeface="Bookman Old Style" pitchFamily="18" charset="0"/>
            </a:endParaRPr>
          </a:p>
          <a:p>
            <a:pPr>
              <a:buFont typeface="Wingdings" pitchFamily="2" charset="2"/>
              <a:buChar char="v"/>
            </a:pPr>
            <a:r>
              <a:rPr lang="el-GR" sz="2400" dirty="0" smtClean="0">
                <a:latin typeface="Bookman Old Style" pitchFamily="18" charset="0"/>
              </a:rPr>
              <a:t>Δεν τρέχουμε αλλά απολαμβάνουμε τη βόλτα </a:t>
            </a:r>
            <a:r>
              <a:rPr lang="el-GR" sz="2400" dirty="0" smtClean="0">
                <a:latin typeface="Bookman Old Style" pitchFamily="18" charset="0"/>
              </a:rPr>
              <a:t>μας.</a:t>
            </a:r>
            <a:endParaRPr lang="el-GR" sz="2400" dirty="0" smtClean="0">
              <a:latin typeface="Bookman Old Style" pitchFamily="18" charset="0"/>
            </a:endParaRPr>
          </a:p>
          <a:p>
            <a:pPr>
              <a:buFont typeface="Wingdings" pitchFamily="2" charset="2"/>
              <a:buChar char="v"/>
            </a:pPr>
            <a:r>
              <a:rPr lang="el-GR" sz="2400" dirty="0" smtClean="0">
                <a:latin typeface="Bookman Old Style" pitchFamily="18" charset="0"/>
              </a:rPr>
              <a:t>Δίνουμε προτεραιότητα στους </a:t>
            </a:r>
            <a:r>
              <a:rPr lang="el-GR" sz="2400" dirty="0" smtClean="0">
                <a:latin typeface="Bookman Old Style" pitchFamily="18" charset="0"/>
              </a:rPr>
              <a:t>πεζούς.</a:t>
            </a:r>
            <a:endParaRPr lang="el-GR" sz="2400" dirty="0" smtClean="0">
              <a:latin typeface="Bookman Old Style" pitchFamily="18" charset="0"/>
            </a:endParaRPr>
          </a:p>
          <a:p>
            <a:pPr>
              <a:buFont typeface="Wingdings" pitchFamily="2" charset="2"/>
              <a:buChar char="v"/>
            </a:pPr>
            <a:r>
              <a:rPr lang="el-GR" sz="2400" dirty="0" smtClean="0">
                <a:latin typeface="Bookman Old Style" pitchFamily="18" charset="0"/>
              </a:rPr>
              <a:t>Ελέγχουμε πολύ καλά το δρόμο και σεβόμαστε τα σήματα οδικής κυκλοφορίας.</a:t>
            </a:r>
          </a:p>
          <a:p>
            <a:pPr>
              <a:buNone/>
            </a:pPr>
            <a:endParaRPr lang="el-GR" sz="1200" dirty="0" smtClean="0">
              <a:latin typeface="Bookman Old Style" pitchFamily="18" charset="0"/>
            </a:endParaRPr>
          </a:p>
          <a:p>
            <a:pPr>
              <a:buFont typeface="Wingdings" pitchFamily="2" charset="2"/>
              <a:buChar char="v"/>
            </a:pPr>
            <a:endParaRPr lang="el-GR" sz="1200" dirty="0" smtClean="0">
              <a:latin typeface="Bookman Old Style" pitchFamily="18" charset="0"/>
            </a:endParaRPr>
          </a:p>
          <a:p>
            <a:pPr>
              <a:buNone/>
            </a:pPr>
            <a:endParaRPr lang="en-US" sz="1200" dirty="0">
              <a:latin typeface="Bookman Old Style" pitchFamily="18" charset="0"/>
            </a:endParaRPr>
          </a:p>
        </p:txBody>
      </p:sp>
      <p:sp>
        <p:nvSpPr>
          <p:cNvPr id="3" name="Title 2"/>
          <p:cNvSpPr>
            <a:spLocks noGrp="1"/>
          </p:cNvSpPr>
          <p:nvPr>
            <p:ph type="title"/>
          </p:nvPr>
        </p:nvSpPr>
        <p:spPr>
          <a:solidFill>
            <a:srgbClr val="FFFF00"/>
          </a:solidFill>
        </p:spPr>
        <p:txBody>
          <a:bodyPr>
            <a:noAutofit/>
          </a:bodyPr>
          <a:lstStyle/>
          <a:p>
            <a:r>
              <a:rPr lang="el-GR" sz="2400" dirty="0" smtClean="0">
                <a:latin typeface="Bookman Old Style" pitchFamily="18" charset="0"/>
              </a:rPr>
              <a:t>          </a:t>
            </a:r>
            <a:r>
              <a:rPr lang="el-GR" sz="2400" dirty="0" smtClean="0">
                <a:solidFill>
                  <a:srgbClr val="0070C0"/>
                </a:solidFill>
                <a:latin typeface="Bookman Old Style" pitchFamily="18" charset="0"/>
              </a:rPr>
              <a:t>ΚΑΝΟΝΕΣ ΟΔΙΚΗΣ ΚΥΚΛΟΦΟΡΙΑΣ</a:t>
            </a:r>
            <a:endParaRPr lang="en-US" sz="2400" dirty="0">
              <a:solidFill>
                <a:srgbClr val="0070C0"/>
              </a:solidFill>
              <a:latin typeface="Bookman Old Style"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r>
              <a:rPr lang="el-GR" dirty="0" smtClean="0"/>
              <a:t>Έλλειψη σεβασμού από τους οδηγούς των άλλων οχημάτων.</a:t>
            </a:r>
          </a:p>
          <a:p>
            <a:pPr>
              <a:buFont typeface="Wingdings" pitchFamily="2" charset="2"/>
              <a:buChar char="Ø"/>
            </a:pPr>
            <a:r>
              <a:rPr lang="el-GR" dirty="0" smtClean="0"/>
              <a:t>Έλλειψη ποδηλατόδρομων.</a:t>
            </a:r>
          </a:p>
          <a:p>
            <a:pPr>
              <a:buFont typeface="Wingdings" pitchFamily="2" charset="2"/>
              <a:buChar char="Ø"/>
            </a:pPr>
            <a:r>
              <a:rPr lang="el-GR" dirty="0" smtClean="0"/>
              <a:t>Ανύπαρκτες θέσεις  στάθμευσης ποδηλάτων.</a:t>
            </a:r>
          </a:p>
          <a:p>
            <a:pPr>
              <a:buFont typeface="Wingdings" pitchFamily="2" charset="2"/>
              <a:buChar char="Ø"/>
            </a:pPr>
            <a:r>
              <a:rPr lang="el-GR" dirty="0" smtClean="0"/>
              <a:t>Άγνοια των κανόνων κυκλοφοριακής αγωγής και έλλειψη παιδείας.</a:t>
            </a:r>
          </a:p>
          <a:p>
            <a:pPr>
              <a:buFont typeface="Wingdings" pitchFamily="2" charset="2"/>
              <a:buChar char="Ø"/>
            </a:pPr>
            <a:endParaRPr lang="el-GR" dirty="0" smtClean="0"/>
          </a:p>
          <a:p>
            <a:pPr>
              <a:buFont typeface="Wingdings" pitchFamily="2" charset="2"/>
              <a:buChar char="Ø"/>
            </a:pPr>
            <a:endParaRPr lang="el-GR" dirty="0" smtClean="0"/>
          </a:p>
          <a:p>
            <a:pPr>
              <a:buFont typeface="Wingdings" pitchFamily="2" charset="2"/>
              <a:buChar char="Ø"/>
            </a:pPr>
            <a:endParaRPr lang="el-GR" dirty="0" smtClean="0"/>
          </a:p>
        </p:txBody>
      </p:sp>
      <p:sp>
        <p:nvSpPr>
          <p:cNvPr id="3" name="Title 2"/>
          <p:cNvSpPr>
            <a:spLocks noGrp="1"/>
          </p:cNvSpPr>
          <p:nvPr>
            <p:ph type="title"/>
          </p:nvPr>
        </p:nvSpPr>
        <p:spPr>
          <a:solidFill>
            <a:srgbClr val="FFFF00"/>
          </a:solidFill>
          <a:ln>
            <a:solidFill>
              <a:srgbClr val="FFFF00"/>
            </a:solidFill>
          </a:ln>
        </p:spPr>
        <p:txBody>
          <a:bodyPr/>
          <a:lstStyle/>
          <a:p>
            <a:r>
              <a:rPr lang="el-GR" dirty="0" smtClean="0"/>
              <a:t>Τα παράπονα ενός ποδηλάτη</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t>Ποδήλατο βουνού		Ποδήλατο ΒΜΧ</a:t>
            </a:r>
          </a:p>
          <a:p>
            <a:endParaRPr lang="el-GR" dirty="0" smtClean="0"/>
          </a:p>
          <a:p>
            <a:endParaRPr lang="el-GR" dirty="0" smtClean="0"/>
          </a:p>
          <a:p>
            <a:endParaRPr lang="el-GR" dirty="0" smtClean="0"/>
          </a:p>
          <a:p>
            <a:endParaRPr lang="el-GR" dirty="0" smtClean="0"/>
          </a:p>
          <a:p>
            <a:r>
              <a:rPr lang="el-GR" dirty="0" smtClean="0"/>
              <a:t>Ποδήλατο </a:t>
            </a:r>
            <a:r>
              <a:rPr lang="el-GR" dirty="0" smtClean="0"/>
              <a:t>πόλης	Ποδήλατο κατάβασης</a:t>
            </a:r>
          </a:p>
          <a:p>
            <a:endParaRPr lang="el-GR" dirty="0" smtClean="0"/>
          </a:p>
          <a:p>
            <a:endParaRPr lang="en-US" dirty="0"/>
          </a:p>
        </p:txBody>
      </p:sp>
      <p:sp>
        <p:nvSpPr>
          <p:cNvPr id="8" name="Title 2"/>
          <p:cNvSpPr>
            <a:spLocks noGrp="1"/>
          </p:cNvSpPr>
          <p:nvPr>
            <p:ph type="title"/>
          </p:nvPr>
        </p:nvSpPr>
        <p:spPr>
          <a:solidFill>
            <a:srgbClr val="FFFF00"/>
          </a:solidFill>
        </p:spPr>
        <p:txBody>
          <a:bodyPr/>
          <a:lstStyle/>
          <a:p>
            <a:r>
              <a:rPr lang="el-GR" dirty="0" smtClean="0"/>
              <a:t>        ΕΙΔΗ   	ΠΟΔΗΛΑΤΩΝ</a:t>
            </a:r>
            <a:endParaRPr lang="en-US" dirty="0"/>
          </a:p>
        </p:txBody>
      </p:sp>
      <p:pic>
        <p:nvPicPr>
          <p:cNvPr id="4" name="Content Placeholder 3" descr="C:\Users\HOMEPORT\Desktop\untitled.png"/>
          <p:cNvPicPr>
            <a:picLocks noChangeAspect="1" noChangeArrowheads="1"/>
          </p:cNvPicPr>
          <p:nvPr/>
        </p:nvPicPr>
        <p:blipFill>
          <a:blip r:embed="rId2" cstate="print"/>
          <a:srcRect/>
          <a:stretch>
            <a:fillRect/>
          </a:stretch>
        </p:blipFill>
        <p:spPr bwMode="auto">
          <a:xfrm>
            <a:off x="755576" y="1916832"/>
            <a:ext cx="2520280" cy="1944216"/>
          </a:xfrm>
          <a:prstGeom prst="rect">
            <a:avLst/>
          </a:prstGeom>
          <a:noFill/>
        </p:spPr>
      </p:pic>
      <p:pic>
        <p:nvPicPr>
          <p:cNvPr id="5" name="Picture 6" descr="C:\Users\HOMEPORT\Desktop\untitled.png"/>
          <p:cNvPicPr>
            <a:picLocks noChangeAspect="1" noChangeArrowheads="1"/>
          </p:cNvPicPr>
          <p:nvPr/>
        </p:nvPicPr>
        <p:blipFill>
          <a:blip r:embed="rId3" cstate="print"/>
          <a:srcRect/>
          <a:stretch>
            <a:fillRect/>
          </a:stretch>
        </p:blipFill>
        <p:spPr bwMode="auto">
          <a:xfrm>
            <a:off x="5364088" y="2060848"/>
            <a:ext cx="1944216" cy="1368152"/>
          </a:xfrm>
          <a:prstGeom prst="rect">
            <a:avLst/>
          </a:prstGeom>
          <a:noFill/>
        </p:spPr>
      </p:pic>
      <p:pic>
        <p:nvPicPr>
          <p:cNvPr id="6" name="Picture 4" descr="C:\Users\HOMEPORT\Desktop\untitled.png"/>
          <p:cNvPicPr>
            <a:picLocks noChangeAspect="1" noChangeArrowheads="1"/>
          </p:cNvPicPr>
          <p:nvPr/>
        </p:nvPicPr>
        <p:blipFill>
          <a:blip r:embed="rId4" cstate="print"/>
          <a:srcRect/>
          <a:stretch>
            <a:fillRect/>
          </a:stretch>
        </p:blipFill>
        <p:spPr bwMode="auto">
          <a:xfrm>
            <a:off x="827584" y="4437112"/>
            <a:ext cx="2376264" cy="1584176"/>
          </a:xfrm>
          <a:prstGeom prst="rect">
            <a:avLst/>
          </a:prstGeom>
          <a:noFill/>
        </p:spPr>
      </p:pic>
      <p:pic>
        <p:nvPicPr>
          <p:cNvPr id="7" name="Picture 2" descr="C:\Users\HOMEPORT\Desktop\untitled.png"/>
          <p:cNvPicPr>
            <a:picLocks noChangeAspect="1" noChangeArrowheads="1"/>
          </p:cNvPicPr>
          <p:nvPr/>
        </p:nvPicPr>
        <p:blipFill>
          <a:blip r:embed="rId5" cstate="print"/>
          <a:srcRect/>
          <a:stretch>
            <a:fillRect/>
          </a:stretch>
        </p:blipFill>
        <p:spPr bwMode="auto">
          <a:xfrm>
            <a:off x="4716016" y="4509120"/>
            <a:ext cx="2628900" cy="17430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buFont typeface="Wingdings" pitchFamily="2" charset="2"/>
              <a:buChar char="Ø"/>
            </a:pPr>
            <a:r>
              <a:rPr lang="el-GR" dirty="0" smtClean="0"/>
              <a:t>Βόλτα στο βουνό</a:t>
            </a:r>
            <a:r>
              <a:rPr lang="en-US" dirty="0" smtClean="0"/>
              <a:t>		</a:t>
            </a:r>
            <a:r>
              <a:rPr lang="el-GR" dirty="0" smtClean="0"/>
              <a:t>Αγώνες ΒΜΧ</a:t>
            </a:r>
          </a:p>
          <a:p>
            <a:pPr lvl="8"/>
            <a:endParaRPr lang="el-GR" dirty="0" smtClean="0"/>
          </a:p>
          <a:p>
            <a:pPr lvl="6"/>
            <a:endParaRPr lang="el-GR" dirty="0" smtClean="0"/>
          </a:p>
          <a:p>
            <a:pPr lvl="8"/>
            <a:endParaRPr lang="el-GR" dirty="0" smtClean="0"/>
          </a:p>
          <a:p>
            <a:pPr>
              <a:buNone/>
            </a:pPr>
            <a:endParaRPr lang="el-GR" dirty="0" smtClean="0"/>
          </a:p>
          <a:p>
            <a:endParaRPr lang="el-GR" dirty="0" smtClean="0"/>
          </a:p>
          <a:p>
            <a:r>
              <a:rPr lang="el-GR" dirty="0" smtClean="0"/>
              <a:t>Βόλτα στη πόλη</a:t>
            </a:r>
            <a:r>
              <a:rPr lang="en-US" dirty="0" smtClean="0"/>
              <a:t>		</a:t>
            </a:r>
            <a:r>
              <a:rPr lang="el-GR" dirty="0" smtClean="0"/>
              <a:t>Αγώνες κατάβασης</a:t>
            </a:r>
          </a:p>
          <a:p>
            <a:pPr>
              <a:buNone/>
            </a:pPr>
            <a:endParaRPr lang="el-GR" dirty="0" smtClean="0"/>
          </a:p>
          <a:p>
            <a:pPr>
              <a:buNone/>
            </a:pPr>
            <a:endParaRPr lang="en-US" dirty="0"/>
          </a:p>
        </p:txBody>
      </p:sp>
      <p:sp>
        <p:nvSpPr>
          <p:cNvPr id="3" name="Title 2"/>
          <p:cNvSpPr>
            <a:spLocks noGrp="1"/>
          </p:cNvSpPr>
          <p:nvPr>
            <p:ph type="title"/>
          </p:nvPr>
        </p:nvSpPr>
        <p:spPr>
          <a:solidFill>
            <a:srgbClr val="FFFF00"/>
          </a:solidFill>
        </p:spPr>
        <p:txBody>
          <a:bodyPr>
            <a:normAutofit fontScale="90000"/>
          </a:bodyPr>
          <a:lstStyle/>
          <a:p>
            <a:r>
              <a:rPr lang="el-GR" sz="4000" dirty="0" smtClean="0"/>
              <a:t>Τι μπορείς να κάνεις..... με ένα ποδήλατο</a:t>
            </a:r>
            <a:endParaRPr lang="en-US" dirty="0"/>
          </a:p>
        </p:txBody>
      </p:sp>
      <p:pic>
        <p:nvPicPr>
          <p:cNvPr id="1032" name="Picture 8" descr="C:\Users\HOMEPORT\Desktop\imagesCAITFP63.jpg"/>
          <p:cNvPicPr>
            <a:picLocks noChangeAspect="1" noChangeArrowheads="1"/>
          </p:cNvPicPr>
          <p:nvPr/>
        </p:nvPicPr>
        <p:blipFill>
          <a:blip r:embed="rId2" cstate="print"/>
          <a:srcRect/>
          <a:stretch>
            <a:fillRect/>
          </a:stretch>
        </p:blipFill>
        <p:spPr bwMode="auto">
          <a:xfrm>
            <a:off x="5364088" y="4221088"/>
            <a:ext cx="1800200" cy="1695794"/>
          </a:xfrm>
          <a:prstGeom prst="rect">
            <a:avLst/>
          </a:prstGeom>
          <a:noFill/>
        </p:spPr>
      </p:pic>
      <p:pic>
        <p:nvPicPr>
          <p:cNvPr id="1033" name="Picture 9" descr="C:\Users\HOMEPORT\Desktop\1337340917654-t0livnhmkiqq-670-75.jpg"/>
          <p:cNvPicPr>
            <a:picLocks noChangeAspect="1" noChangeArrowheads="1"/>
          </p:cNvPicPr>
          <p:nvPr/>
        </p:nvPicPr>
        <p:blipFill>
          <a:blip r:embed="rId3" cstate="print"/>
          <a:srcRect/>
          <a:stretch>
            <a:fillRect/>
          </a:stretch>
        </p:blipFill>
        <p:spPr bwMode="auto">
          <a:xfrm>
            <a:off x="611560" y="1916832"/>
            <a:ext cx="3240360" cy="1584176"/>
          </a:xfrm>
          <a:prstGeom prst="rect">
            <a:avLst/>
          </a:prstGeom>
          <a:noFill/>
        </p:spPr>
      </p:pic>
      <p:pic>
        <p:nvPicPr>
          <p:cNvPr id="1034" name="Picture 10" descr="C:\Users\HOMEPORT\Desktop\J_M%20(2).jpg"/>
          <p:cNvPicPr>
            <a:picLocks noChangeAspect="1" noChangeArrowheads="1"/>
          </p:cNvPicPr>
          <p:nvPr/>
        </p:nvPicPr>
        <p:blipFill>
          <a:blip r:embed="rId4" cstate="print"/>
          <a:srcRect/>
          <a:stretch>
            <a:fillRect/>
          </a:stretch>
        </p:blipFill>
        <p:spPr bwMode="auto">
          <a:xfrm>
            <a:off x="4572000" y="1916832"/>
            <a:ext cx="3600400" cy="1584176"/>
          </a:xfrm>
          <a:prstGeom prst="rect">
            <a:avLst/>
          </a:prstGeom>
          <a:noFill/>
        </p:spPr>
      </p:pic>
      <p:pic>
        <p:nvPicPr>
          <p:cNvPr id="1038" name="Picture 14" descr="C:\Users\HOMEPORT\Pictures\ΦΩΤΟΓΡΑΦΙΕΣ\SAMSUNG 2011\2011_05_09 ΠΡΩΤΟΜΑΓΙΑ - ΠΟΔΗΛΑΤΟΠΟΡΕΙΑ\DSC00211.JPG"/>
          <p:cNvPicPr>
            <a:picLocks noChangeAspect="1" noChangeArrowheads="1"/>
          </p:cNvPicPr>
          <p:nvPr/>
        </p:nvPicPr>
        <p:blipFill>
          <a:blip r:embed="rId5" cstate="print"/>
          <a:srcRect/>
          <a:stretch>
            <a:fillRect/>
          </a:stretch>
        </p:blipFill>
        <p:spPr bwMode="auto">
          <a:xfrm flipH="1">
            <a:off x="971596" y="4437112"/>
            <a:ext cx="2671730" cy="144016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395943"/>
          </a:xfrm>
        </p:spPr>
        <p:txBody>
          <a:bodyPr>
            <a:normAutofit fontScale="92500" lnSpcReduction="20000"/>
          </a:bodyPr>
          <a:lstStyle/>
          <a:p>
            <a:r>
              <a:rPr lang="el-GR" dirty="0" smtClean="0"/>
              <a:t>Είναι ένα από τα πιο δυσκολα αερόβια αθλήματα</a:t>
            </a:r>
            <a:r>
              <a:rPr lang="el-GR" dirty="0" smtClean="0"/>
              <a:t>.</a:t>
            </a:r>
          </a:p>
          <a:p>
            <a:endParaRPr lang="el-GR" dirty="0" smtClean="0"/>
          </a:p>
          <a:p>
            <a:r>
              <a:rPr lang="el-GR" dirty="0" smtClean="0"/>
              <a:t>Διάσημοι αγώνες ποδηλασίας είναι: Ο γύρος Γαλλίας, ο γύρος Ιταλίας και ο γύρος Ισπανίας</a:t>
            </a:r>
            <a:r>
              <a:rPr lang="el-GR" dirty="0" smtClean="0"/>
              <a:t>.</a:t>
            </a:r>
          </a:p>
          <a:p>
            <a:pPr>
              <a:buNone/>
            </a:pPr>
            <a:endParaRPr lang="el-GR" dirty="0" smtClean="0"/>
          </a:p>
          <a:p>
            <a:r>
              <a:rPr lang="el-GR" dirty="0" smtClean="0"/>
              <a:t>Μεγάλοι αθλητές στην Ελλάδα και στο εξωτερικό: Κανέλλος Κανελόπουλος, Περικλής Ηλίας, </a:t>
            </a:r>
            <a:r>
              <a:rPr lang="en-US" dirty="0" smtClean="0"/>
              <a:t>Lance Armstrong, Mark Cavendish, </a:t>
            </a:r>
            <a:r>
              <a:rPr lang="el-GR" dirty="0" smtClean="0"/>
              <a:t>Μαρία Μιχαλογιαννάκη,</a:t>
            </a:r>
            <a:r>
              <a:rPr lang="en-US" dirty="0" smtClean="0"/>
              <a:t> Rachel Atherton, Rebecca </a:t>
            </a:r>
            <a:r>
              <a:rPr lang="en-US" dirty="0" err="1" smtClean="0"/>
              <a:t>Rusch</a:t>
            </a:r>
            <a:r>
              <a:rPr lang="en-US" dirty="0" smtClean="0"/>
              <a:t>, </a:t>
            </a:r>
            <a:r>
              <a:rPr lang="el-GR" dirty="0" smtClean="0"/>
              <a:t>Λάμπρος Βασιλόπουλος, Χαράλαμπος Χαϊδεμενάκης.</a:t>
            </a:r>
            <a:endParaRPr lang="el-GR" dirty="0" smtClean="0"/>
          </a:p>
          <a:p>
            <a:pPr>
              <a:buNone/>
            </a:pPr>
            <a:endParaRPr lang="el-GR" dirty="0" smtClean="0"/>
          </a:p>
          <a:p>
            <a:pPr>
              <a:buNone/>
            </a:pPr>
            <a:endParaRPr lang="en-US" dirty="0"/>
          </a:p>
        </p:txBody>
      </p:sp>
      <p:sp>
        <p:nvSpPr>
          <p:cNvPr id="3" name="Title 2"/>
          <p:cNvSpPr>
            <a:spLocks noGrp="1"/>
          </p:cNvSpPr>
          <p:nvPr>
            <p:ph type="title"/>
          </p:nvPr>
        </p:nvSpPr>
        <p:spPr>
          <a:solidFill>
            <a:srgbClr val="FFFF00"/>
          </a:solidFill>
        </p:spPr>
        <p:txBody>
          <a:bodyPr>
            <a:normAutofit fontScale="90000"/>
          </a:bodyPr>
          <a:lstStyle/>
          <a:p>
            <a:r>
              <a:rPr lang="el-GR" dirty="0" smtClean="0"/>
              <a:t>		 </a:t>
            </a:r>
            <a:br>
              <a:rPr lang="el-GR" dirty="0" smtClean="0"/>
            </a:br>
            <a:r>
              <a:rPr lang="el-GR" dirty="0" smtClean="0"/>
              <a:t>			ΠΟΔΗΛΑΣΙΑ</a:t>
            </a:r>
            <a:br>
              <a:rPr lang="el-GR" dirty="0" smtClean="0"/>
            </a:br>
            <a:endParaRPr lang="en-US" dirty="0"/>
          </a:p>
        </p:txBody>
      </p:sp>
    </p:spTree>
  </p:cSld>
  <p:clrMapOvr>
    <a:masterClrMapping/>
  </p:clrMapOvr>
  <p:transition>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endParaRPr lang="el-GR" sz="1400" dirty="0" smtClean="0">
              <a:latin typeface="Bookman Old Style" pitchFamily="18" charset="0"/>
            </a:endParaRPr>
          </a:p>
          <a:p>
            <a:r>
              <a:rPr lang="el-GR" sz="5600" dirty="0" smtClean="0">
                <a:latin typeface="Bookman Old Style" pitchFamily="18" charset="0"/>
              </a:rPr>
              <a:t>Πέντε πόλεις από την Ευρώπη,συμπληρώνουν το top 5 του Ευρωπαίου  ποδηλάτη. </a:t>
            </a:r>
          </a:p>
          <a:p>
            <a:pPr>
              <a:buNone/>
            </a:pPr>
            <a:r>
              <a:rPr lang="el-GR" sz="5600" dirty="0" smtClean="0">
                <a:latin typeface="Bookman Old Style" pitchFamily="18" charset="0"/>
              </a:rPr>
              <a:t>	Εκεί, οι ποδηλάτες συνυπάρχουν αρμονικά με τα αυτοκίνητα. Δείτε ποιες είναι:</a:t>
            </a:r>
          </a:p>
          <a:p>
            <a:endParaRPr lang="el-GR" sz="5600" b="1" dirty="0" smtClean="0">
              <a:latin typeface="Bookman Old Style" pitchFamily="18" charset="0"/>
            </a:endParaRPr>
          </a:p>
          <a:p>
            <a:r>
              <a:rPr lang="el-GR" sz="5600" b="1" dirty="0" smtClean="0">
                <a:latin typeface="Bookman Old Style" pitchFamily="18" charset="0"/>
              </a:rPr>
              <a:t>Άμστερνταμ, Ολλανδία:</a:t>
            </a:r>
            <a:r>
              <a:rPr lang="el-GR" sz="5600" dirty="0" smtClean="0">
                <a:latin typeface="Bookman Old Style" pitchFamily="18" charset="0"/>
              </a:rPr>
              <a:t> η παγκόσμια πρωτεύουσα του ποδηλάτου. Διαθέτει ασφαλές και εκτεταμένο δίκτυο ποδηλατοδρόμων, ενώ το 40% των πολιτών μετακινείται με ποδήλατο.</a:t>
            </a:r>
          </a:p>
          <a:p>
            <a:endParaRPr lang="el-GR" sz="5600" b="1" dirty="0" smtClean="0">
              <a:latin typeface="Bookman Old Style" pitchFamily="18" charset="0"/>
            </a:endParaRPr>
          </a:p>
          <a:p>
            <a:r>
              <a:rPr lang="el-GR" sz="5600" b="1" dirty="0" smtClean="0">
                <a:latin typeface="Bookman Old Style" pitchFamily="18" charset="0"/>
              </a:rPr>
              <a:t>2. Βαρκελώνη, Ισπανία:</a:t>
            </a:r>
            <a:r>
              <a:rPr lang="el-GR" sz="5600" dirty="0" smtClean="0">
                <a:latin typeface="Bookman Old Style" pitchFamily="18" charset="0"/>
              </a:rPr>
              <a:t> διαθέτει σύστημα μαζικής ενοικίασης ποδηλάτων από το 2007 και κάθε Μάιο διοργανώνεται εβδομάδα ποδηλάτου.</a:t>
            </a:r>
          </a:p>
          <a:p>
            <a:endParaRPr lang="el-GR" sz="5600" b="1" dirty="0" smtClean="0">
              <a:latin typeface="Bookman Old Style" pitchFamily="18" charset="0"/>
            </a:endParaRPr>
          </a:p>
          <a:p>
            <a:r>
              <a:rPr lang="el-GR" sz="5600" b="1" dirty="0" smtClean="0">
                <a:latin typeface="Bookman Old Style" pitchFamily="18" charset="0"/>
              </a:rPr>
              <a:t>3. Βερολίνο, Γερμανία:</a:t>
            </a:r>
            <a:r>
              <a:rPr lang="el-GR" sz="5600" dirty="0" smtClean="0">
                <a:latin typeface="Bookman Old Style" pitchFamily="18" charset="0"/>
              </a:rPr>
              <a:t> 400.000 Βερολινέζοι κάνουν πετάλι για να πάνε στη δουλειά κάθε μέρα. Οι αρχές της πόλης όμως θέλουν να ενθαρρύνουν κι άλλους να πάρουν το ποδήλατο, γι' αυτό φτιάχνουν προγράμματα που προτείνουν τις ιδανικές ποδηλατικές διαδρομές.</a:t>
            </a:r>
          </a:p>
          <a:p>
            <a:endParaRPr lang="el-GR" sz="5600" b="1" dirty="0" smtClean="0">
              <a:latin typeface="Bookman Old Style" pitchFamily="18" charset="0"/>
            </a:endParaRPr>
          </a:p>
          <a:p>
            <a:r>
              <a:rPr lang="el-GR" sz="5600" b="1" dirty="0" smtClean="0">
                <a:latin typeface="Bookman Old Style" pitchFamily="18" charset="0"/>
              </a:rPr>
              <a:t>4. Κοπενχάγη, Δανία:</a:t>
            </a:r>
            <a:r>
              <a:rPr lang="el-GR" sz="5600" dirty="0" smtClean="0">
                <a:latin typeface="Bookman Old Style" pitchFamily="18" charset="0"/>
              </a:rPr>
              <a:t> το ένα τρίτο των εργαζομένων πηγαίνει στη δουλειά με το ποδήλατο και καθημερινά διανύονται περισσότερα από ένα εκατομμύριο χιλιόμετρα σε «ορθοπεταλιές». Στην Κριστιάνια δε, μια αυτοδιαχειριζόμενη περιοχή, η κυκλοφορία των αυτοκινήτων έχει απαγορευτεί.</a:t>
            </a:r>
          </a:p>
          <a:p>
            <a:endParaRPr lang="el-GR" sz="5600" b="1" dirty="0" smtClean="0">
              <a:latin typeface="Bookman Old Style" pitchFamily="18" charset="0"/>
            </a:endParaRPr>
          </a:p>
          <a:p>
            <a:r>
              <a:rPr lang="el-GR" sz="5600" b="1" dirty="0" smtClean="0">
                <a:latin typeface="Bookman Old Style" pitchFamily="18" charset="0"/>
              </a:rPr>
              <a:t>5. Παρίσι, Γαλλία:</a:t>
            </a:r>
            <a:r>
              <a:rPr lang="el-GR" sz="5600" dirty="0" smtClean="0">
                <a:latin typeface="Bookman Old Style" pitchFamily="18" charset="0"/>
              </a:rPr>
              <a:t> 20.000 ποδήλατα διατίθενται προς ενοικίαση σε 1.450 σταθμούς της πόλης. Οι βόλτες μικρότερες των 30 λεπτών είναι δωρεάν.</a:t>
            </a:r>
          </a:p>
          <a:p>
            <a:r>
              <a:rPr lang="el-GR" sz="900" dirty="0" smtClean="0">
                <a:latin typeface="Bookman Old Style" pitchFamily="18" charset="0"/>
              </a:rPr>
              <a:t/>
            </a:r>
            <a:br>
              <a:rPr lang="el-GR" sz="900" dirty="0" smtClean="0">
                <a:latin typeface="Bookman Old Style" pitchFamily="18" charset="0"/>
              </a:rPr>
            </a:br>
            <a:r>
              <a:rPr lang="el-GR" dirty="0" smtClean="0"/>
              <a:t/>
            </a:r>
            <a:br>
              <a:rPr lang="el-GR" dirty="0" smtClean="0"/>
            </a:br>
            <a:r>
              <a:rPr lang="el-GR" dirty="0" smtClean="0"/>
              <a:t/>
            </a:r>
            <a:br>
              <a:rPr lang="el-GR" dirty="0" smtClean="0"/>
            </a:br>
            <a:endParaRPr lang="en-US" dirty="0"/>
          </a:p>
        </p:txBody>
      </p:sp>
      <p:sp>
        <p:nvSpPr>
          <p:cNvPr id="3" name="Title 2"/>
          <p:cNvSpPr>
            <a:spLocks noGrp="1"/>
          </p:cNvSpPr>
          <p:nvPr>
            <p:ph type="title"/>
          </p:nvPr>
        </p:nvSpPr>
        <p:spPr>
          <a:solidFill>
            <a:srgbClr val="FFFF00"/>
          </a:solidFill>
        </p:spPr>
        <p:txBody>
          <a:bodyPr/>
          <a:lstStyle/>
          <a:p>
            <a:r>
              <a:rPr lang="en-GB" dirty="0" smtClean="0"/>
              <a:t>I</a:t>
            </a:r>
            <a:r>
              <a:rPr lang="el-GR" dirty="0" smtClean="0"/>
              <a:t>δανικές πόλεις για ποδήλατο</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380</TotalTime>
  <Words>219</Words>
  <Application>Microsoft Office PowerPoint</Application>
  <PresentationFormat>On-screen Show (4:3)</PresentationFormat>
  <Paragraphs>60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Concourse</vt:lpstr>
      <vt:lpstr> ΑΣ ΒΑΛΟΥΜΕ  ΤΟ ΠΟΔΗΛΑΤΟ ΣΤΗ ΖΩΗ ΜΑΣ</vt:lpstr>
      <vt:lpstr>   Γιατί αγαπώ το ποδήλατο;</vt:lpstr>
      <vt:lpstr>Ασφαλής οδήγηση</vt:lpstr>
      <vt:lpstr>          ΚΑΝΟΝΕΣ ΟΔΙΚΗΣ ΚΥΚΛΟΦΟΡΙΑΣ</vt:lpstr>
      <vt:lpstr>Τα παράπονα ενός ποδηλάτη</vt:lpstr>
      <vt:lpstr>        ΕΙΔΗ    ΠΟΔΗΛΑΤΩΝ</vt:lpstr>
      <vt:lpstr>Τι μπορείς να κάνεις..... με ένα ποδήλατο</vt:lpstr>
      <vt:lpstr>       ΠΟΔΗΛΑΣΙΑ </vt:lpstr>
      <vt:lpstr>Iδανικές πόλεις για ποδήλατο</vt:lpstr>
      <vt:lpstr>Ποδήλατα του μέλλοντος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HOME</cp:lastModifiedBy>
  <cp:revision>48</cp:revision>
  <dcterms:created xsi:type="dcterms:W3CDTF">2013-02-10T10:41:08Z</dcterms:created>
  <dcterms:modified xsi:type="dcterms:W3CDTF">2013-02-12T19:48:32Z</dcterms:modified>
</cp:coreProperties>
</file>