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2952E-08DF-4FF2-A516-A2E2227E9008}" type="datetimeFigureOut">
              <a:rPr lang="el-GR" smtClean="0"/>
              <a:pPr/>
              <a:t>29/11/2012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64CE1-E6D9-46FA-B4B8-8901A7BD0F1A}" type="slidenum">
              <a:rPr lang="el-GR" smtClean="0"/>
              <a:pPr/>
              <a:t>‹#›</a:t>
            </a:fld>
            <a:endParaRPr lang="el-GR"/>
          </a:p>
        </p:txBody>
      </p:sp>
    </p:spTree>
    <p:extLst>
      <p:ext uri="{BB962C8B-B14F-4D97-AF65-F5344CB8AC3E}">
        <p14:creationId xmlns:p14="http://schemas.microsoft.com/office/powerpoint/2010/main" xmlns="" val="2395604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7664CE1-E6D9-46FA-B4B8-8901A7BD0F1A}" type="slidenum">
              <a:rPr lang="el-GR" smtClean="0"/>
              <a:pPr/>
              <a:t>2</a:t>
            </a:fld>
            <a:endParaRPr lang="el-GR"/>
          </a:p>
        </p:txBody>
      </p:sp>
    </p:spTree>
    <p:extLst>
      <p:ext uri="{BB962C8B-B14F-4D97-AF65-F5344CB8AC3E}">
        <p14:creationId xmlns:p14="http://schemas.microsoft.com/office/powerpoint/2010/main" xmlns="" val="26773349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6611A5A-C7A8-487C-BBED-E5F780C9DA3B}" type="datetimeFigureOut">
              <a:rPr lang="el-GR" smtClean="0"/>
              <a:pPr/>
              <a:t>29/11/2012</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60AB041-A3BE-4074-9C33-C857452424CC}" type="slidenum">
              <a:rPr lang="el-GR" smtClean="0"/>
              <a:pPr/>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14:honeycomb/>
        <p:sndAc>
          <p:stSnd>
            <p:snd r:embed="rId3" name="chimes.wav"/>
          </p:stSnd>
        </p:sndAc>
      </p:transition>
    </mc:Choice>
    <mc:Fallback>
      <p:transition spd="slow">
        <p:fade/>
        <p:sndAc>
          <p:stSnd>
            <p:snd r:embed="rId1"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36611A5A-C7A8-487C-BBED-E5F780C9DA3B}" type="datetimeFigureOut">
              <a:rPr lang="el-GR" smtClean="0"/>
              <a:pPr/>
              <a:t>29/11/2012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0AB041-A3BE-4074-9C33-C857452424CC}"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1500">
        <p14:honeycomb/>
        <p:sndAc>
          <p:stSnd>
            <p:snd r:embed="rId3" name="chimes.wav"/>
          </p:stSnd>
        </p:sndAc>
      </p:transition>
    </mc:Choice>
    <mc:Fallback>
      <p:transition spd="slow">
        <p:fade/>
        <p:sndAc>
          <p:stSnd>
            <p:snd r:embed="rId1"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36611A5A-C7A8-487C-BBED-E5F780C9DA3B}" type="datetimeFigureOut">
              <a:rPr lang="el-GR" smtClean="0"/>
              <a:pPr/>
              <a:t>29/11/2012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0AB041-A3BE-4074-9C33-C857452424CC}"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1500">
        <p14:honeycomb/>
        <p:sndAc>
          <p:stSnd>
            <p:snd r:embed="rId3" name="chimes.wav"/>
          </p:stSnd>
        </p:sndAc>
      </p:transition>
    </mc:Choice>
    <mc:Fallback>
      <p:transition spd="slow">
        <p:fade/>
        <p:sndAc>
          <p:stSnd>
            <p:snd r:embed="rId1"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36611A5A-C7A8-487C-BBED-E5F780C9DA3B}" type="datetimeFigureOut">
              <a:rPr lang="el-GR" smtClean="0"/>
              <a:pPr/>
              <a:t>29/11/2012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0AB041-A3BE-4074-9C33-C857452424CC}"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1500">
        <p14:honeycomb/>
        <p:sndAc>
          <p:stSnd>
            <p:snd r:embed="rId3" name="chimes.wav"/>
          </p:stSnd>
        </p:sndAc>
      </p:transition>
    </mc:Choice>
    <mc:Fallback>
      <p:transition spd="slow">
        <p:fade/>
        <p:sndAc>
          <p:stSnd>
            <p:snd r:embed="rId1"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36611A5A-C7A8-487C-BBED-E5F780C9DA3B}" type="datetimeFigureOut">
              <a:rPr lang="el-GR" smtClean="0"/>
              <a:pPr/>
              <a:t>29/11/2012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0AB041-A3BE-4074-9C33-C857452424CC}"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1500">
        <p14:honeycomb/>
        <p:sndAc>
          <p:stSnd>
            <p:snd r:embed="rId3" name="chimes.wav"/>
          </p:stSnd>
        </p:sndAc>
      </p:transition>
    </mc:Choice>
    <mc:Fallback>
      <p:transition spd="slow">
        <p:fade/>
        <p:sndAc>
          <p:stSnd>
            <p:snd r:embed="rId1"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36611A5A-C7A8-487C-BBED-E5F780C9DA3B}" type="datetimeFigureOut">
              <a:rPr lang="el-GR" smtClean="0"/>
              <a:pPr/>
              <a:t>29/11/2012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60AB041-A3BE-4074-9C33-C857452424CC}" type="slidenum">
              <a:rPr lang="el-GR" smtClean="0"/>
              <a:pPr/>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1500">
        <p14:honeycomb/>
        <p:sndAc>
          <p:stSnd>
            <p:snd r:embed="rId3" name="chimes.wav"/>
          </p:stSnd>
        </p:sndAc>
      </p:transition>
    </mc:Choice>
    <mc:Fallback>
      <p:transition spd="slow">
        <p:fade/>
        <p:sndAc>
          <p:stSnd>
            <p:snd r:embed="rId1"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36611A5A-C7A8-487C-BBED-E5F780C9DA3B}" type="datetimeFigureOut">
              <a:rPr lang="el-GR" smtClean="0"/>
              <a:pPr/>
              <a:t>29/11/2012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60AB041-A3BE-4074-9C33-C857452424CC}"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1500">
        <p14:honeycomb/>
        <p:sndAc>
          <p:stSnd>
            <p:snd r:embed="rId3" name="chimes.wav"/>
          </p:stSnd>
        </p:sndAc>
      </p:transition>
    </mc:Choice>
    <mc:Fallback>
      <p:transition spd="slow">
        <p:fade/>
        <p:sndAc>
          <p:stSnd>
            <p:snd r:embed="rId1"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36611A5A-C7A8-487C-BBED-E5F780C9DA3B}" type="datetimeFigureOut">
              <a:rPr lang="el-GR" smtClean="0"/>
              <a:pPr/>
              <a:t>29/11/2012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60AB041-A3BE-4074-9C33-C857452424CC}"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1500">
        <p14:honeycomb/>
        <p:sndAc>
          <p:stSnd>
            <p:snd r:embed="rId3" name="chimes.wav"/>
          </p:stSnd>
        </p:sndAc>
      </p:transition>
    </mc:Choice>
    <mc:Fallback>
      <p:transition spd="slow">
        <p:fade/>
        <p:sndAc>
          <p:stSnd>
            <p:snd r:embed="rId1"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11A5A-C7A8-487C-BBED-E5F780C9DA3B}" type="datetimeFigureOut">
              <a:rPr lang="el-GR" smtClean="0"/>
              <a:pPr/>
              <a:t>29/11/2012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60AB041-A3BE-4074-9C33-C857452424CC}"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1500">
        <p14:honeycomb/>
        <p:sndAc>
          <p:stSnd>
            <p:snd r:embed="rId3" name="chimes.wav"/>
          </p:stSnd>
        </p:sndAc>
      </p:transition>
    </mc:Choice>
    <mc:Fallback>
      <p:transition spd="slow">
        <p:fade/>
        <p:sndAc>
          <p:stSnd>
            <p:snd r:embed="rId1"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6611A5A-C7A8-487C-BBED-E5F780C9DA3B}" type="datetimeFigureOut">
              <a:rPr lang="el-GR" smtClean="0"/>
              <a:pPr/>
              <a:t>29/11/2012</a:t>
            </a:fld>
            <a:endParaRPr lang="el-GR"/>
          </a:p>
        </p:txBody>
      </p:sp>
      <p:sp>
        <p:nvSpPr>
          <p:cNvPr id="7" name="Slide Number Placeholder 6"/>
          <p:cNvSpPr>
            <a:spLocks noGrp="1"/>
          </p:cNvSpPr>
          <p:nvPr>
            <p:ph type="sldNum" sz="quarter" idx="12"/>
          </p:nvPr>
        </p:nvSpPr>
        <p:spPr/>
        <p:txBody>
          <a:bodyPr/>
          <a:lstStyle/>
          <a:p>
            <a:fld id="{E60AB041-A3BE-4074-9C33-C857452424CC}" type="slidenum">
              <a:rPr lang="el-GR" smtClean="0"/>
              <a:pPr/>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mc:AlternateContent xmlns:mc="http://schemas.openxmlformats.org/markup-compatibility/2006">
    <mc:Choice xmlns:p14="http://schemas.microsoft.com/office/powerpoint/2010/main" xmlns="" Requires="p14">
      <p:transition spd="slow" p14:dur="1500">
        <p14:honeycomb/>
        <p:sndAc>
          <p:stSnd>
            <p:snd r:embed="rId3" name="chimes.wav"/>
          </p:stSnd>
        </p:sndAc>
      </p:transition>
    </mc:Choice>
    <mc:Fallback>
      <p:transition spd="slow">
        <p:fade/>
        <p:sndAc>
          <p:stSnd>
            <p:snd r:embed="rId1"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36611A5A-C7A8-487C-BBED-E5F780C9DA3B}" type="datetimeFigureOut">
              <a:rPr lang="el-GR" smtClean="0"/>
              <a:pPr/>
              <a:t>29/11/2012</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E60AB041-A3BE-4074-9C33-C857452424CC}"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1500">
        <p14:honeycomb/>
        <p:sndAc>
          <p:stSnd>
            <p:snd r:embed="rId3" name="chimes.wav"/>
          </p:stSnd>
        </p:sndAc>
      </p:transition>
    </mc:Choice>
    <mc:Fallback>
      <p:transition spd="slow">
        <p:fade/>
        <p:sndAc>
          <p:stSnd>
            <p:snd r:embed="rId1"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6611A5A-C7A8-487C-BBED-E5F780C9DA3B}" type="datetimeFigureOut">
              <a:rPr lang="el-GR" smtClean="0"/>
              <a:pPr/>
              <a:t>29/11/2012</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60AB041-A3BE-4074-9C33-C857452424C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xmlns="" Requires="p14">
      <p:transition spd="slow" p14:dur="1500">
        <p14:honeycomb/>
        <p:sndAc>
          <p:stSnd>
            <p:snd r:embed="rId14" name="chimes.wav"/>
          </p:stSnd>
        </p:sndAc>
      </p:transition>
    </mc:Choice>
    <mc:Fallback>
      <p:transition spd="slow">
        <p:fade/>
        <p:sndAc>
          <p:stSnd>
            <p:snd r:embed="rId13" name="chimes.wav"/>
          </p:stSnd>
        </p:sndAc>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1.wav"/></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audio" Target="../media/audio11.wav"/></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4355976" y="2996952"/>
            <a:ext cx="4168024" cy="1754326"/>
          </a:xfrm>
          <a:prstGeom prst="rect">
            <a:avLst/>
          </a:prstGeom>
          <a:noFill/>
        </p:spPr>
        <p:txBody>
          <a:bodyPr wrap="square" lIns="91440" tIns="45720" rIns="91440" bIns="45720">
            <a:spAutoFit/>
          </a:bodyPr>
          <a:lstStyle/>
          <a:p>
            <a:pPr algn="ctr"/>
            <a:r>
              <a:rPr lang="el-GR"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Η ΣΩΣΤΗ ΔΙΑΤΡΟΦΗ </a:t>
            </a:r>
            <a:endParaRPr lang="el-GR"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7544" y="1916832"/>
            <a:ext cx="3289548" cy="28344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87423837"/>
      </p:ext>
    </p:extLst>
  </p:cSld>
  <p:clrMapOvr>
    <a:masterClrMapping/>
  </p:clrMapOvr>
  <mc:AlternateContent xmlns:mc="http://schemas.openxmlformats.org/markup-compatibility/2006">
    <mc:Choice xmlns:p14="http://schemas.microsoft.com/office/powerpoint/2010/main" xmlns="" Requires="p14">
      <p:transition spd="slow" p14:dur="1500">
        <p14:honeycomb/>
        <p:sndAc>
          <p:stSnd>
            <p:snd r:embed="rId4"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l-GR" sz="1800" dirty="0"/>
              <a:t>Και φυσικά δεν ξεχνάμε </a:t>
            </a:r>
            <a:r>
              <a:rPr lang="el-GR" sz="1800" b="1" dirty="0"/>
              <a:t>το </a:t>
            </a:r>
            <a:r>
              <a:rPr lang="el-GR" sz="1800" b="1" dirty="0" smtClean="0"/>
              <a:t>παιχνίδι </a:t>
            </a:r>
            <a:r>
              <a:rPr lang="el-GR" sz="1800" dirty="0" smtClean="0"/>
              <a:t>που </a:t>
            </a:r>
            <a:r>
              <a:rPr lang="el-GR" sz="1800" dirty="0"/>
              <a:t>πέρα από την αρμονική ανάπτυξη, ωρίμανση και ψυχική υγεία του παιδιού, παίζει πολύ σημαντικό ρόλο στη σωματική του διάπλαση και στην πρόληψη της παχυσαρκίας και του σακχαρώδους διαβήτη.</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67944" y="3645024"/>
            <a:ext cx="3810000" cy="24482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208785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57384" y="836712"/>
            <a:ext cx="5184576" cy="31683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Θέση κειμένου 5"/>
          <p:cNvSpPr>
            <a:spLocks noGrp="1"/>
          </p:cNvSpPr>
          <p:nvPr>
            <p:ph type="body" idx="1"/>
          </p:nvPr>
        </p:nvSpPr>
        <p:spPr/>
        <p:txBody>
          <a:bodyPr/>
          <a:lstStyle/>
          <a:p>
            <a:r>
              <a:rPr lang="el-GR" dirty="0" smtClean="0">
                <a:solidFill>
                  <a:srgbClr val="C00000"/>
                </a:solidFill>
              </a:rPr>
              <a:t>Ακούστε και στο </a:t>
            </a:r>
            <a:r>
              <a:rPr lang="en-US" dirty="0" err="1" smtClean="0">
                <a:solidFill>
                  <a:srgbClr val="C00000"/>
                </a:solidFill>
              </a:rPr>
              <a:t>youtube</a:t>
            </a:r>
            <a:r>
              <a:rPr lang="en-US" dirty="0" smtClean="0">
                <a:solidFill>
                  <a:srgbClr val="C00000"/>
                </a:solidFill>
              </a:rPr>
              <a:t>…</a:t>
            </a:r>
          </a:p>
          <a:p>
            <a:endParaRPr lang="en-US" dirty="0" smtClean="0"/>
          </a:p>
          <a:p>
            <a:r>
              <a:rPr lang="en-US" b="1" dirty="0">
                <a:solidFill>
                  <a:srgbClr val="0070C0"/>
                </a:solidFill>
              </a:rPr>
              <a:t>http://www.youtube.com/watch?v=c9oP3pbSbjk</a:t>
            </a:r>
            <a:endParaRPr lang="el-GR" b="1" dirty="0">
              <a:solidFill>
                <a:srgbClr val="0070C0"/>
              </a:solidFill>
            </a:endParaRPr>
          </a:p>
        </p:txBody>
      </p:sp>
    </p:spTree>
    <p:extLst>
      <p:ext uri="{BB962C8B-B14F-4D97-AF65-F5344CB8AC3E}">
        <p14:creationId xmlns:p14="http://schemas.microsoft.com/office/powerpoint/2010/main" xmlns="" val="1381694248"/>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p:cNvSpPr>
            <a:spLocks noGrp="1"/>
          </p:cNvSpPr>
          <p:nvPr>
            <p:ph type="body" idx="1"/>
          </p:nvPr>
        </p:nvSpPr>
        <p:spPr>
          <a:xfrm>
            <a:off x="1258645" y="1268760"/>
            <a:ext cx="6637467" cy="4518853"/>
          </a:xfrm>
        </p:spPr>
        <p:txBody>
          <a:bodyPr>
            <a:normAutofit/>
          </a:bodyPr>
          <a:lstStyle/>
          <a:p>
            <a:r>
              <a:rPr lang="el-GR" sz="7200" dirty="0" smtClean="0">
                <a:solidFill>
                  <a:srgbClr val="0070C0"/>
                </a:solidFill>
              </a:rPr>
              <a:t>Νίκη-Αγγελική</a:t>
            </a:r>
          </a:p>
          <a:p>
            <a:r>
              <a:rPr lang="el-GR" sz="7200" dirty="0" smtClean="0">
                <a:solidFill>
                  <a:srgbClr val="0070C0"/>
                </a:solidFill>
              </a:rPr>
              <a:t>    </a:t>
            </a:r>
            <a:r>
              <a:rPr lang="el-GR" sz="7200" dirty="0" err="1" smtClean="0">
                <a:solidFill>
                  <a:srgbClr val="0070C0"/>
                </a:solidFill>
              </a:rPr>
              <a:t>Κατσάρα</a:t>
            </a:r>
            <a:endParaRPr lang="el-GR" sz="7200" dirty="0">
              <a:solidFill>
                <a:srgbClr val="0070C0"/>
              </a:solidFill>
            </a:endParaRPr>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45193" y="3789040"/>
            <a:ext cx="4326657" cy="24482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65274027"/>
      </p:ext>
    </p:extLst>
  </p:cSld>
  <p:clrMapOvr>
    <a:masterClrMapping/>
  </p:clrMapOvr>
  <mc:AlternateContent xmlns:mc="http://schemas.openxmlformats.org/markup-compatibility/2006">
    <mc:Choice xmlns:p14="http://schemas.microsoft.com/office/powerpoint/2010/main" xmlns="" Requires="p14">
      <p:transition spd="slow" p14:dur="1600">
        <p14:conveyor dir="l"/>
        <p:sndAc>
          <p:stSnd>
            <p:snd r:embed="rId4"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 Πυραμίδα της διατροφής</a:t>
            </a:r>
            <a:endParaRPr lang="el-GR"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27784" y="2492896"/>
            <a:ext cx="3816424" cy="30963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627784" y="2486024"/>
            <a:ext cx="3816423" cy="31032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231195"/>
      </p:ext>
    </p:extLst>
  </p:cSld>
  <p:clrMapOvr>
    <a:masterClrMapping/>
  </p:clrMapOvr>
  <mc:AlternateContent xmlns:mc="http://schemas.openxmlformats.org/markup-compatibility/2006">
    <mc:Choice xmlns:p14="http://schemas.microsoft.com/office/powerpoint/2010/main" xmlns="" Requires="p14">
      <p:transition spd="slow" p14:dur="15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80">
                                          <p:stCondLst>
                                            <p:cond delay="0"/>
                                          </p:stCondLst>
                                        </p:cTn>
                                        <p:tgtEl>
                                          <p:spTgt spid="2050"/>
                                        </p:tgtEl>
                                      </p:cBhvr>
                                    </p:animEffect>
                                    <p:anim calcmode="lin" valueType="num">
                                      <p:cBhvr>
                                        <p:cTn id="8"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0"/>
                                        </p:tgtEl>
                                      </p:cBhvr>
                                      <p:to x="100000" y="60000"/>
                                    </p:animScale>
                                    <p:animScale>
                                      <p:cBhvr>
                                        <p:cTn id="14" dur="166" decel="50000">
                                          <p:stCondLst>
                                            <p:cond delay="676"/>
                                          </p:stCondLst>
                                        </p:cTn>
                                        <p:tgtEl>
                                          <p:spTgt spid="2050"/>
                                        </p:tgtEl>
                                      </p:cBhvr>
                                      <p:to x="100000" y="100000"/>
                                    </p:animScale>
                                    <p:animScale>
                                      <p:cBhvr>
                                        <p:cTn id="15" dur="26">
                                          <p:stCondLst>
                                            <p:cond delay="1312"/>
                                          </p:stCondLst>
                                        </p:cTn>
                                        <p:tgtEl>
                                          <p:spTgt spid="2050"/>
                                        </p:tgtEl>
                                      </p:cBhvr>
                                      <p:to x="100000" y="80000"/>
                                    </p:animScale>
                                    <p:animScale>
                                      <p:cBhvr>
                                        <p:cTn id="16" dur="166" decel="50000">
                                          <p:stCondLst>
                                            <p:cond delay="1338"/>
                                          </p:stCondLst>
                                        </p:cTn>
                                        <p:tgtEl>
                                          <p:spTgt spid="2050"/>
                                        </p:tgtEl>
                                      </p:cBhvr>
                                      <p:to x="100000" y="100000"/>
                                    </p:animScale>
                                    <p:animScale>
                                      <p:cBhvr>
                                        <p:cTn id="17" dur="26">
                                          <p:stCondLst>
                                            <p:cond delay="1642"/>
                                          </p:stCondLst>
                                        </p:cTn>
                                        <p:tgtEl>
                                          <p:spTgt spid="2050"/>
                                        </p:tgtEl>
                                      </p:cBhvr>
                                      <p:to x="100000" y="90000"/>
                                    </p:animScale>
                                    <p:animScale>
                                      <p:cBhvr>
                                        <p:cTn id="18" dur="166" decel="50000">
                                          <p:stCondLst>
                                            <p:cond delay="1668"/>
                                          </p:stCondLst>
                                        </p:cTn>
                                        <p:tgtEl>
                                          <p:spTgt spid="2050"/>
                                        </p:tgtEl>
                                      </p:cBhvr>
                                      <p:to x="100000" y="100000"/>
                                    </p:animScale>
                                    <p:animScale>
                                      <p:cBhvr>
                                        <p:cTn id="19" dur="26">
                                          <p:stCondLst>
                                            <p:cond delay="1808"/>
                                          </p:stCondLst>
                                        </p:cTn>
                                        <p:tgtEl>
                                          <p:spTgt spid="2050"/>
                                        </p:tgtEl>
                                      </p:cBhvr>
                                      <p:to x="100000" y="95000"/>
                                    </p:animScale>
                                    <p:animScale>
                                      <p:cBhvr>
                                        <p:cTn id="20" dur="166" decel="50000">
                                          <p:stCondLst>
                                            <p:cond delay="1834"/>
                                          </p:stCondLst>
                                        </p:cTn>
                                        <p:tgtEl>
                                          <p:spTgt spid="205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xit" presetSubtype="0" fill="hold" nodeType="clickEffect">
                                  <p:stCondLst>
                                    <p:cond delay="0"/>
                                  </p:stCondLst>
                                  <p:childTnLst>
                                    <p:animEffect transition="out" filter="wipe(down)">
                                      <p:cBhvr>
                                        <p:cTn id="24" dur="180" accel="50000">
                                          <p:stCondLst>
                                            <p:cond delay="1820"/>
                                          </p:stCondLst>
                                        </p:cTn>
                                        <p:tgtEl>
                                          <p:spTgt spid="2050"/>
                                        </p:tgtEl>
                                      </p:cBhvr>
                                    </p:animEffect>
                                    <p:anim calcmode="lin" valueType="num">
                                      <p:cBhvr>
                                        <p:cTn id="25" dur="1822" tmFilter="0,0; 0.14,0.31; 0.43,0.73; 0.71,0.91; 1.0,1.0">
                                          <p:stCondLst>
                                            <p:cond delay="0"/>
                                          </p:stCondLst>
                                        </p:cTn>
                                        <p:tgtEl>
                                          <p:spTgt spid="2050"/>
                                        </p:tgtEl>
                                        <p:attrNameLst>
                                          <p:attrName>ppt_x</p:attrName>
                                        </p:attrNameLst>
                                      </p:cBhvr>
                                      <p:tavLst>
                                        <p:tav tm="0">
                                          <p:val>
                                            <p:strVal val="ppt_x"/>
                                          </p:val>
                                        </p:tav>
                                        <p:tav tm="100000">
                                          <p:val>
                                            <p:strVal val="#ppt_x+0.25"/>
                                          </p:val>
                                        </p:tav>
                                      </p:tavLst>
                                    </p:anim>
                                    <p:anim calcmode="lin" valueType="num">
                                      <p:cBhvr>
                                        <p:cTn id="26" dur="178">
                                          <p:stCondLst>
                                            <p:cond delay="1822"/>
                                          </p:stCondLst>
                                        </p:cTn>
                                        <p:tgtEl>
                                          <p:spTgt spid="2050"/>
                                        </p:tgtEl>
                                        <p:attrNameLst>
                                          <p:attrName>ppt_x</p:attrName>
                                        </p:attrNameLst>
                                      </p:cBhvr>
                                      <p:tavLst>
                                        <p:tav tm="0">
                                          <p:val>
                                            <p:strVal val="ppt_x"/>
                                          </p:val>
                                        </p:tav>
                                        <p:tav tm="100000">
                                          <p:val>
                                            <p:strVal val="ppt_x"/>
                                          </p:val>
                                        </p:tav>
                                      </p:tavLst>
                                    </p:anim>
                                    <p:anim calcmode="lin" valueType="num">
                                      <p:cBhvr>
                                        <p:cTn id="27" dur="664" tmFilter="0.0,0.0;0.25,0.07;0.50,0.2;0.75,0.467;1.0,1.0">
                                          <p:stCondLst>
                                            <p:cond delay="0"/>
                                          </p:stCondLst>
                                        </p:cTn>
                                        <p:tgtEl>
                                          <p:spTgt spid="205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8" dur="664" tmFilter="0, 0; 0.125,0.2665; 0.25,0.4; 0.375,0.465; 0.5,0.5;  0.625,0.535; 0.75,0.6; 0.875,0.7335; 1,1">
                                          <p:stCondLst>
                                            <p:cond delay="664"/>
                                          </p:stCondLst>
                                        </p:cTn>
                                        <p:tgtEl>
                                          <p:spTgt spid="205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9" dur="332" tmFilter="0, 0; 0.125,0.2665; 0.25,0.4; 0.375,0.465; 0.5,0.5;  0.625,0.535; 0.75,0.6; 0.875,0.7335; 1,1">
                                          <p:stCondLst>
                                            <p:cond delay="1324"/>
                                          </p:stCondLst>
                                        </p:cTn>
                                        <p:tgtEl>
                                          <p:spTgt spid="205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0" dur="164" tmFilter="0, 0; 0.125,0.2665; 0.25,0.4; 0.375,0.465; 0.5,0.5;  0.625,0.535; 0.75,0.6; 0.875,0.7335; 1,1">
                                          <p:stCondLst>
                                            <p:cond delay="1656"/>
                                          </p:stCondLst>
                                        </p:cTn>
                                        <p:tgtEl>
                                          <p:spTgt spid="205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1" dur="180" accel="50000">
                                          <p:stCondLst>
                                            <p:cond delay="1820"/>
                                          </p:stCondLst>
                                        </p:cTn>
                                        <p:tgtEl>
                                          <p:spTgt spid="2050"/>
                                        </p:tgtEl>
                                        <p:attrNameLst>
                                          <p:attrName>ppt_y</p:attrName>
                                        </p:attrNameLst>
                                      </p:cBhvr>
                                      <p:tavLst>
                                        <p:tav tm="0">
                                          <p:val>
                                            <p:strVal val="ppt_y"/>
                                          </p:val>
                                        </p:tav>
                                        <p:tav tm="100000">
                                          <p:val>
                                            <p:strVal val="ppt_y+ppt_h"/>
                                          </p:val>
                                        </p:tav>
                                      </p:tavLst>
                                    </p:anim>
                                    <p:animScale>
                                      <p:cBhvr>
                                        <p:cTn id="32" dur="26">
                                          <p:stCondLst>
                                            <p:cond delay="620"/>
                                          </p:stCondLst>
                                        </p:cTn>
                                        <p:tgtEl>
                                          <p:spTgt spid="2050"/>
                                        </p:tgtEl>
                                      </p:cBhvr>
                                      <p:to x="100000" y="60000"/>
                                    </p:animScale>
                                    <p:animScale>
                                      <p:cBhvr>
                                        <p:cTn id="33" dur="166" decel="50000">
                                          <p:stCondLst>
                                            <p:cond delay="646"/>
                                          </p:stCondLst>
                                        </p:cTn>
                                        <p:tgtEl>
                                          <p:spTgt spid="2050"/>
                                        </p:tgtEl>
                                      </p:cBhvr>
                                      <p:to x="100000" y="100000"/>
                                    </p:animScale>
                                    <p:animScale>
                                      <p:cBhvr>
                                        <p:cTn id="34" dur="26">
                                          <p:stCondLst>
                                            <p:cond delay="1312"/>
                                          </p:stCondLst>
                                        </p:cTn>
                                        <p:tgtEl>
                                          <p:spTgt spid="2050"/>
                                        </p:tgtEl>
                                      </p:cBhvr>
                                      <p:to x="100000" y="80000"/>
                                    </p:animScale>
                                    <p:animScale>
                                      <p:cBhvr>
                                        <p:cTn id="35" dur="166" decel="50000">
                                          <p:stCondLst>
                                            <p:cond delay="1338"/>
                                          </p:stCondLst>
                                        </p:cTn>
                                        <p:tgtEl>
                                          <p:spTgt spid="2050"/>
                                        </p:tgtEl>
                                      </p:cBhvr>
                                      <p:to x="100000" y="100000"/>
                                    </p:animScale>
                                    <p:animScale>
                                      <p:cBhvr>
                                        <p:cTn id="36" dur="26">
                                          <p:stCondLst>
                                            <p:cond delay="1642"/>
                                          </p:stCondLst>
                                        </p:cTn>
                                        <p:tgtEl>
                                          <p:spTgt spid="2050"/>
                                        </p:tgtEl>
                                      </p:cBhvr>
                                      <p:to x="100000" y="90000"/>
                                    </p:animScale>
                                    <p:animScale>
                                      <p:cBhvr>
                                        <p:cTn id="37" dur="166" decel="50000">
                                          <p:stCondLst>
                                            <p:cond delay="1668"/>
                                          </p:stCondLst>
                                        </p:cTn>
                                        <p:tgtEl>
                                          <p:spTgt spid="2050"/>
                                        </p:tgtEl>
                                      </p:cBhvr>
                                      <p:to x="100000" y="100000"/>
                                    </p:animScale>
                                    <p:animScale>
                                      <p:cBhvr>
                                        <p:cTn id="38" dur="26">
                                          <p:stCondLst>
                                            <p:cond delay="1808"/>
                                          </p:stCondLst>
                                        </p:cTn>
                                        <p:tgtEl>
                                          <p:spTgt spid="2050"/>
                                        </p:tgtEl>
                                      </p:cBhvr>
                                      <p:to x="100000" y="95000"/>
                                    </p:animScale>
                                    <p:animScale>
                                      <p:cBhvr>
                                        <p:cTn id="39" dur="166" decel="50000">
                                          <p:stCondLst>
                                            <p:cond delay="1834"/>
                                          </p:stCondLst>
                                        </p:cTn>
                                        <p:tgtEl>
                                          <p:spTgt spid="2050"/>
                                        </p:tgtEl>
                                      </p:cBhvr>
                                      <p:to x="100000" y="100000"/>
                                    </p:animScale>
                                    <p:set>
                                      <p:cBhvr>
                                        <p:cTn id="40" dur="1" fill="hold">
                                          <p:stCondLst>
                                            <p:cond delay="1999"/>
                                          </p:stCondLst>
                                        </p:cTn>
                                        <p:tgtEl>
                                          <p:spTgt spid="205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2052"/>
                                        </p:tgtEl>
                                        <p:attrNameLst>
                                          <p:attrName>style.visibility</p:attrName>
                                        </p:attrNameLst>
                                      </p:cBhvr>
                                      <p:to>
                                        <p:strVal val="visible"/>
                                      </p:to>
                                    </p:set>
                                    <p:animEffect transition="in" filter="fade">
                                      <p:cBhvr>
                                        <p:cTn id="45" dur="2000"/>
                                        <p:tgtEl>
                                          <p:spTgt spid="2052"/>
                                        </p:tgtEl>
                                      </p:cBhvr>
                                    </p:animEffect>
                                    <p:anim calcmode="lin" valueType="num">
                                      <p:cBhvr>
                                        <p:cTn id="46" dur="2000" fill="hold"/>
                                        <p:tgtEl>
                                          <p:spTgt spid="2052"/>
                                        </p:tgtEl>
                                        <p:attrNameLst>
                                          <p:attrName>ppt_w</p:attrName>
                                        </p:attrNameLst>
                                      </p:cBhvr>
                                      <p:tavLst>
                                        <p:tav tm="0" fmla="#ppt_w*sin(2.5*pi*$)">
                                          <p:val>
                                            <p:fltVal val="0"/>
                                          </p:val>
                                        </p:tav>
                                        <p:tav tm="100000">
                                          <p:val>
                                            <p:fltVal val="1"/>
                                          </p:val>
                                        </p:tav>
                                      </p:tavLst>
                                    </p:anim>
                                    <p:anim calcmode="lin" valueType="num">
                                      <p:cBhvr>
                                        <p:cTn id="47" dur="2000" fill="hold"/>
                                        <p:tgtEl>
                                          <p:spTgt spid="205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    Διατροφική Πυραμίδα</a:t>
            </a:r>
            <a:endParaRPr lang="el-GR" dirty="0"/>
          </a:p>
        </p:txBody>
      </p:sp>
      <p:sp>
        <p:nvSpPr>
          <p:cNvPr id="3" name="Θέση περιεχομένου 2"/>
          <p:cNvSpPr>
            <a:spLocks noGrp="1"/>
          </p:cNvSpPr>
          <p:nvPr>
            <p:ph idx="1"/>
          </p:nvPr>
        </p:nvSpPr>
        <p:spPr/>
        <p:txBody>
          <a:bodyPr>
            <a:normAutofit lnSpcReduction="10000"/>
          </a:bodyPr>
          <a:lstStyle/>
          <a:p>
            <a:r>
              <a:rPr lang="el-GR" dirty="0"/>
              <a:t>Η διατροφική πυραμίδα πρέπει να είναι οδηγός σας…</a:t>
            </a:r>
          </a:p>
          <a:p>
            <a:endParaRPr lang="el-GR" dirty="0"/>
          </a:p>
          <a:p>
            <a:r>
              <a:rPr lang="el-GR" dirty="0"/>
              <a:t>    Για να συμπεριλαμβάνετε τις τροφές που αγαπάτε σε έναν υγιεινό τρόπο ζωής</a:t>
            </a:r>
          </a:p>
          <a:p>
            <a:r>
              <a:rPr lang="el-GR" dirty="0"/>
              <a:t>    Για να τρώτε τροφές από όλες τις ομάδες τροφίμων</a:t>
            </a:r>
          </a:p>
          <a:p>
            <a:r>
              <a:rPr lang="el-GR" dirty="0"/>
              <a:t>    Για να ξέρετε πόσες μερίδες πρέπει να τρώτε</a:t>
            </a:r>
          </a:p>
        </p:txBody>
      </p:sp>
    </p:spTree>
    <p:extLst>
      <p:ext uri="{BB962C8B-B14F-4D97-AF65-F5344CB8AC3E}">
        <p14:creationId xmlns:p14="http://schemas.microsoft.com/office/powerpoint/2010/main" xmlns="" val="2942471649"/>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492" y="1268761"/>
            <a:ext cx="6777317" cy="3888432"/>
          </a:xfrm>
        </p:spPr>
        <p:txBody>
          <a:bodyPr>
            <a:normAutofit/>
          </a:bodyPr>
          <a:lstStyle/>
          <a:p>
            <a:r>
              <a:rPr lang="el-GR" sz="1800" dirty="0"/>
              <a:t>Τα τρόφιμα στα 2 χαμηλότερα στρώματα της αλυσίδας…</a:t>
            </a:r>
          </a:p>
          <a:p>
            <a:endParaRPr lang="el-GR" sz="1800" dirty="0"/>
          </a:p>
          <a:p>
            <a:r>
              <a:rPr lang="el-GR" sz="1800" dirty="0"/>
              <a:t>    Σας τονώνουν</a:t>
            </a:r>
          </a:p>
          <a:p>
            <a:r>
              <a:rPr lang="el-GR" sz="1800" dirty="0"/>
              <a:t>    Σας προσφέρουν πολλά θρεπτικά συστατικά</a:t>
            </a:r>
          </a:p>
          <a:p>
            <a:r>
              <a:rPr lang="el-GR" sz="1800" dirty="0"/>
              <a:t>    Έχουν συνήθως λιγότερα λιπαρά, θερμίδες και χοληστερόλη</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60032" y="4005064"/>
            <a:ext cx="2232248" cy="14401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4857845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15616" y="1124744"/>
            <a:ext cx="6777317" cy="3508977"/>
          </a:xfrm>
        </p:spPr>
        <p:txBody>
          <a:bodyPr>
            <a:normAutofit/>
          </a:bodyPr>
          <a:lstStyle/>
          <a:p>
            <a:r>
              <a:rPr lang="el-GR" sz="2000" dirty="0"/>
              <a:t>Οι τροφές στο τρίτο στρώμα…</a:t>
            </a:r>
          </a:p>
          <a:p>
            <a:endParaRPr lang="el-GR" sz="2000" dirty="0"/>
          </a:p>
          <a:p>
            <a:r>
              <a:rPr lang="el-GR" sz="2000" dirty="0"/>
              <a:t>    Προσφέρουν θρεπτικά συστατικά που είναι δύσκολο να βρεθούν, όπως ασβέστιο και σίδηρο</a:t>
            </a:r>
          </a:p>
          <a:p>
            <a:r>
              <a:rPr lang="el-GR" sz="2000" dirty="0"/>
              <a:t>    Προσφέρουν πρωτεΐνες</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76056" y="3861048"/>
            <a:ext cx="1774304" cy="13681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39115839"/>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608" y="980728"/>
            <a:ext cx="6777317" cy="3508977"/>
          </a:xfrm>
        </p:spPr>
        <p:txBody>
          <a:bodyPr/>
          <a:lstStyle/>
          <a:p>
            <a:r>
              <a:rPr lang="el-GR" sz="2000" dirty="0"/>
              <a:t>Οι τροφές στην κορυφή της πυραμίδας (λίπη, λάδια, γλυκά)…</a:t>
            </a:r>
          </a:p>
          <a:p>
            <a:endParaRPr lang="el-GR" sz="2000" dirty="0"/>
          </a:p>
          <a:p>
            <a:r>
              <a:rPr lang="el-GR" sz="2000" dirty="0"/>
              <a:t>    Προσθέτουν γεύση στο φαγητό</a:t>
            </a:r>
          </a:p>
          <a:p>
            <a:r>
              <a:rPr lang="el-GR" sz="2000" dirty="0"/>
              <a:t>    Πρέπει να τρώγονται με μέτρο</a:t>
            </a:r>
          </a:p>
          <a:p>
            <a:r>
              <a:rPr lang="el-GR" sz="2000" dirty="0"/>
              <a:t>    Υπάρχουν και σε </a:t>
            </a:r>
            <a:r>
              <a:rPr lang="el-GR" sz="2000" dirty="0" err="1"/>
              <a:t>light</a:t>
            </a:r>
            <a:r>
              <a:rPr lang="el-GR" sz="2000" dirty="0"/>
              <a:t> εκδοχές (χωρίς ζάχαρη και λίπη)</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88024" y="4307710"/>
            <a:ext cx="1584176" cy="10801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64640955"/>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r>
              <a:rPr lang="el-GR" sz="3200" dirty="0"/>
              <a:t>Ποια είναι τα πιο βασικά συστατικά της παιδικής διατροφής;</a:t>
            </a:r>
          </a:p>
        </p:txBody>
      </p:sp>
      <p:sp>
        <p:nvSpPr>
          <p:cNvPr id="7" name="Θέση περιεχομένου 6"/>
          <p:cNvSpPr>
            <a:spLocks noGrp="1"/>
          </p:cNvSpPr>
          <p:nvPr>
            <p:ph idx="1"/>
          </p:nvPr>
        </p:nvSpPr>
        <p:spPr/>
        <p:txBody>
          <a:bodyPr>
            <a:normAutofit fontScale="92500" lnSpcReduction="10000"/>
          </a:bodyPr>
          <a:lstStyle/>
          <a:p>
            <a:r>
              <a:rPr lang="el-GR" sz="1600" dirty="0"/>
              <a:t>Το </a:t>
            </a:r>
            <a:r>
              <a:rPr lang="el-GR" sz="1600" b="1" dirty="0"/>
              <a:t>Ασβέστιο</a:t>
            </a:r>
            <a:r>
              <a:rPr lang="el-GR" sz="1600" dirty="0"/>
              <a:t>, το οποίο αποτελεί τη </a:t>
            </a:r>
            <a:r>
              <a:rPr lang="el-GR" sz="1600" b="1" dirty="0"/>
              <a:t>βάση για την καλή σκελετική ανάπτυξη και υγεία.</a:t>
            </a:r>
            <a:r>
              <a:rPr lang="el-GR" sz="1600" dirty="0"/>
              <a:t> Περιέχεται στα γαλακτοκομικά προϊόντα, δηλαδή το γάλα, το τυρί και το γιαούρτι, ενώ λύσεις όπως το παγωτό και οι </a:t>
            </a:r>
            <a:r>
              <a:rPr lang="el-GR" sz="1600" dirty="0" err="1"/>
              <a:t>γαλακτοφέτες</a:t>
            </a:r>
            <a:r>
              <a:rPr lang="el-GR" sz="1600" dirty="0"/>
              <a:t>, δε θα πρέπει να είναι στην πρώτη γραμμή, γιατί περιέχουν πολλή ζάχαρη</a:t>
            </a:r>
            <a:r>
              <a:rPr lang="el-GR" sz="1600" dirty="0" smtClean="0"/>
              <a:t>.</a:t>
            </a:r>
          </a:p>
          <a:p>
            <a:r>
              <a:rPr lang="el-GR" sz="1600" dirty="0"/>
              <a:t>Οι </a:t>
            </a:r>
            <a:r>
              <a:rPr lang="el-GR" sz="1600" b="1" dirty="0"/>
              <a:t>Πρωτεΐνες</a:t>
            </a:r>
            <a:r>
              <a:rPr lang="el-GR" sz="1600" dirty="0"/>
              <a:t>, οι οποίες είναι απαραίτητες για την </a:t>
            </a:r>
            <a:r>
              <a:rPr lang="el-GR" sz="1600" b="1" dirty="0"/>
              <a:t>καλή μυϊκή και σωματική διάπλαση.</a:t>
            </a:r>
            <a:r>
              <a:rPr lang="el-GR" sz="1600" dirty="0"/>
              <a:t> Τα παιδιά μπορούν να την πάρουν από το ψάρι, το μοσχάρι, το κοτόπουλο και τη γαλοπούλα, αλλά και από το αυγό και τα όσπρια</a:t>
            </a:r>
            <a:r>
              <a:rPr lang="el-GR" sz="1600" dirty="0" smtClean="0"/>
              <a:t>.</a:t>
            </a:r>
          </a:p>
          <a:p>
            <a:r>
              <a:rPr lang="el-GR" sz="1600" dirty="0"/>
              <a:t>Τα </a:t>
            </a:r>
            <a:r>
              <a:rPr lang="el-GR" sz="1600" b="1" dirty="0"/>
              <a:t>Αντιοξειδωτικά</a:t>
            </a:r>
            <a:r>
              <a:rPr lang="el-GR" sz="1600" dirty="0"/>
              <a:t>, όπως οι βιταμίνες C, E και Α, και τα ιχνοστοιχεία, όπως το σελήνιο, </a:t>
            </a:r>
            <a:r>
              <a:rPr lang="el-GR" sz="1600" b="1" dirty="0"/>
              <a:t>ενισχύουν και θωρακίζουν το ανοσοποιητικό σύστημα του οργανισμού</a:t>
            </a:r>
            <a:r>
              <a:rPr lang="el-GR" sz="1600" dirty="0"/>
              <a:t>, ιδιαίτερα των παιδιών. Υπάρχουν άφθονα στα φρούτα και στα λαχανικά με έντονα χρώματα, όπως οι ντομάτες, οι πιπεριές, τα καρότα, το μπρόκολο, το πεπόνι, το καρπούζι και πρέπει να καταναλώνονται καθημερινά.</a:t>
            </a:r>
          </a:p>
        </p:txBody>
      </p:sp>
    </p:spTree>
    <p:extLst>
      <p:ext uri="{BB962C8B-B14F-4D97-AF65-F5344CB8AC3E}">
        <p14:creationId xmlns:p14="http://schemas.microsoft.com/office/powerpoint/2010/main" xmlns="" val="1737546037"/>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sz="1600" dirty="0"/>
              <a:t>Οι </a:t>
            </a:r>
            <a:r>
              <a:rPr lang="el-GR" sz="1600" b="1" dirty="0"/>
              <a:t>φυτικές ίνες</a:t>
            </a:r>
            <a:r>
              <a:rPr lang="el-GR" sz="1600" dirty="0"/>
              <a:t>, που αποτελούν βασικό στοιχείο της ισορροπημένης διατροφής και είναι απαραίτητες για την ανάπτυξη και την υγεία, </a:t>
            </a:r>
            <a:r>
              <a:rPr lang="el-GR" sz="1600" dirty="0" smtClean="0"/>
              <a:t>καθώς </a:t>
            </a:r>
            <a:r>
              <a:rPr lang="el-GR" sz="1600" b="1" dirty="0" smtClean="0"/>
              <a:t>μας χορταίνουν,  βοηθούν στην </a:t>
            </a:r>
            <a:r>
              <a:rPr lang="el-GR" sz="1600" b="1" dirty="0"/>
              <a:t>καλή λειτουργία του εντέρου και στη μείωση της πιθανότητας εμφάνισης σακχαρώδους </a:t>
            </a:r>
            <a:r>
              <a:rPr lang="el-GR" sz="1600" b="1" dirty="0" smtClean="0"/>
              <a:t>διαβήτη</a:t>
            </a:r>
            <a:r>
              <a:rPr lang="el-GR" sz="1600" dirty="0" smtClean="0"/>
              <a:t>. </a:t>
            </a:r>
            <a:r>
              <a:rPr lang="el-GR" sz="1600" dirty="0"/>
              <a:t>Βρίσκονται στα λαχανικά, στα φρούτα και στο ψωμί και στα ζυμαρικά ολικής αλέσεως. Ας μην ξεχνάμε ότι τα μακαρόνια αποτελούν ένα από τα αγαπημένα φαγητά των παιδιών που οι μαμάδες μπορούν να  μαγειρέψουν σε πολλούς συνδυασμούς. Ενώ κυκλοφορούν επίσης, στην αγορά πολύχρωμα ζυμαρικά που περιέχουν πουρέ φρέσκων λαχανικών όπως καρότα, κολοκύθα ή σπανάκι.</a:t>
            </a:r>
          </a:p>
        </p:txBody>
      </p:sp>
    </p:spTree>
    <p:extLst>
      <p:ext uri="{BB962C8B-B14F-4D97-AF65-F5344CB8AC3E}">
        <p14:creationId xmlns:p14="http://schemas.microsoft.com/office/powerpoint/2010/main" xmlns="" val="3881266135"/>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sz="1600" dirty="0"/>
              <a:t>Ο </a:t>
            </a:r>
            <a:r>
              <a:rPr lang="el-GR" sz="1600" b="1" dirty="0"/>
              <a:t>Σίδηρος</a:t>
            </a:r>
            <a:r>
              <a:rPr lang="el-GR" sz="1600" dirty="0"/>
              <a:t>, που αποτελεί βασικό στοιχείο για </a:t>
            </a:r>
            <a:r>
              <a:rPr lang="el-GR" sz="1600" b="1" dirty="0"/>
              <a:t>τη μεταφορά του οξυγόνου στα κύτταρα και την ομαλή νοητική ανάπτυξη του παιδιού</a:t>
            </a:r>
            <a:r>
              <a:rPr lang="el-GR" sz="1600" dirty="0"/>
              <a:t>. </a:t>
            </a:r>
            <a:r>
              <a:rPr lang="el-GR" sz="1600" dirty="0" smtClean="0"/>
              <a:t>Τον </a:t>
            </a:r>
            <a:r>
              <a:rPr lang="el-GR" sz="1600" dirty="0"/>
              <a:t>βρίσκουμε σε όλα τα κόκκινα κρέατα, ενώ εκείνος που υπάρχει στα τρόφιμα φυτικής προέλευσης, όπως το σπανάκι και τα όσπρια, απορροφάται, αν συνδυαστεί με κάποιο λαχανικό ή φρούτο πλούσιο σε βιταμίνη C, όπως το λεμόνι, η ντομάτα, η πιπεριά, το πορτοκάλι. </a:t>
            </a:r>
            <a:endParaRPr lang="el-GR" sz="1600" dirty="0" smtClean="0"/>
          </a:p>
          <a:p>
            <a:r>
              <a:rPr lang="el-GR" sz="1600" dirty="0" smtClean="0"/>
              <a:t>Το </a:t>
            </a:r>
            <a:r>
              <a:rPr lang="el-GR" sz="1600" b="1" dirty="0"/>
              <a:t>Νερό</a:t>
            </a:r>
            <a:r>
              <a:rPr lang="el-GR" sz="1600" dirty="0"/>
              <a:t>, ως το βασικότερο συστατικό του ανθρώπινου οργανισμού, πρέπει να καταναλώνεται επαρκώς από τα παιδιά, </a:t>
            </a:r>
            <a:r>
              <a:rPr lang="el-GR" sz="1600" b="1" dirty="0"/>
              <a:t>για να εξασφαλιστεί η φυσιολογική τους ανάπτυξη και η καλή λειτουργία όλου του οργανισμού, όπως των </a:t>
            </a:r>
            <a:r>
              <a:rPr lang="el-GR" sz="1600" b="1" dirty="0" smtClean="0"/>
              <a:t>νεφρών και  του εντέρου</a:t>
            </a:r>
            <a:r>
              <a:rPr lang="el-GR" sz="1600" dirty="0" smtClean="0"/>
              <a:t>. </a:t>
            </a:r>
            <a:r>
              <a:rPr lang="el-GR" sz="1600" dirty="0"/>
              <a:t>Δίνουμε έμφαση στην επαρκή ενυδάτωση με νερό, ιδιαίτερα το καλοκαίρι, αποφεύγοντας την υπερκατανάλωση χυμών, που προσδίδουν αρκετές θερμίδες στο παιδί.</a:t>
            </a:r>
          </a:p>
        </p:txBody>
      </p:sp>
    </p:spTree>
    <p:extLst>
      <p:ext uri="{BB962C8B-B14F-4D97-AF65-F5344CB8AC3E}">
        <p14:creationId xmlns:p14="http://schemas.microsoft.com/office/powerpoint/2010/main" xmlns="" val="110111442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69</TotalTime>
  <Words>599</Words>
  <Application>Microsoft Office PowerPoint</Application>
  <PresentationFormat>Προβολή στην οθόνη (4:3)</PresentationFormat>
  <Paragraphs>36</Paragraphs>
  <Slides>12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Austin</vt:lpstr>
      <vt:lpstr>Διαφάνεια 1</vt:lpstr>
      <vt:lpstr> Πυραμίδα της διατροφής</vt:lpstr>
      <vt:lpstr>    Διατροφική Πυραμίδα</vt:lpstr>
      <vt:lpstr>Διαφάνεια 4</vt:lpstr>
      <vt:lpstr>Διαφάνεια 5</vt:lpstr>
      <vt:lpstr>Διαφάνεια 6</vt:lpstr>
      <vt:lpstr>Ποια είναι τα πιο βασικά συστατικά της παιδικής διατροφής;</vt:lpstr>
      <vt:lpstr>Διαφάνεια 8</vt:lpstr>
      <vt:lpstr>Διαφάνεια 9</vt:lpstr>
      <vt:lpstr>Διαφάνεια 10</vt:lpstr>
      <vt:lpstr>Διαφάνεια 11</vt:lpstr>
      <vt:lpstr>Διαφάνεια 12</vt:lpstr>
    </vt:vector>
  </TitlesOfParts>
  <Company>Project-OS.org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Olga</dc:creator>
  <cp:lastModifiedBy>ΠΣΠΠ</cp:lastModifiedBy>
  <cp:revision>8</cp:revision>
  <dcterms:created xsi:type="dcterms:W3CDTF">2012-11-24T17:47:34Z</dcterms:created>
  <dcterms:modified xsi:type="dcterms:W3CDTF">2012-11-29T06:36:44Z</dcterms:modified>
</cp:coreProperties>
</file>